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72" r:id="rId14"/>
    <p:sldId id="273" r:id="rId15"/>
    <p:sldId id="274" r:id="rId16"/>
    <p:sldId id="275" r:id="rId17"/>
    <p:sldId id="277" r:id="rId18"/>
    <p:sldId id="279" r:id="rId19"/>
    <p:sldId id="280" r:id="rId20"/>
    <p:sldId id="281" r:id="rId21"/>
    <p:sldId id="282" r:id="rId22"/>
    <p:sldId id="283" r:id="rId23"/>
    <p:sldId id="284" r:id="rId24"/>
    <p:sldId id="285" r:id="rId25"/>
    <p:sldId id="286" r:id="rId26"/>
    <p:sldId id="287" r:id="rId27"/>
    <p:sldId id="289" r:id="rId28"/>
    <p:sldId id="305" r:id="rId29"/>
    <p:sldId id="304" r:id="rId30"/>
    <p:sldId id="291" r:id="rId31"/>
    <p:sldId id="292" r:id="rId32"/>
    <p:sldId id="294" r:id="rId33"/>
    <p:sldId id="295" r:id="rId34"/>
    <p:sldId id="297" r:id="rId35"/>
    <p:sldId id="298" r:id="rId36"/>
    <p:sldId id="303" r:id="rId37"/>
    <p:sldId id="299" r:id="rId38"/>
    <p:sldId id="300" r:id="rId39"/>
    <p:sldId id="301" r:id="rId40"/>
  </p:sldIdLst>
  <p:sldSz cx="9144000" cy="5143500" type="screen16x9"/>
  <p:notesSz cx="6858000" cy="9144000"/>
  <p:embeddedFontLst>
    <p:embeddedFont>
      <p:font typeface="Bree Serif" panose="02000503040000020004" pitchFamily="2" charset="77"/>
      <p:regular r:id="rId42"/>
    </p:embeddedFon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Raleway" pitchFamily="2"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B3F5C6-DFA3-414A-974B-420E4D75456C}">
  <a:tblStyle styleId="{5EB3F5C6-DFA3-414A-974B-420E4D7545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9"/>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3f608d45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3f608d45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3f608d457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3f608d457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3f608d45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3f608d45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3f608d457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3f608d457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3f608d45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3f608d45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3f608d45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3f608d45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3f608d45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3f608d45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3f608d457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3f608d457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3f608d457_2_2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3f608d457_2_2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3f608d457_2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3f608d457_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b6147a61a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b6147a61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6258303dd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6258303dd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2840d3c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2840d3c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61abc846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61abc846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3f608d457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3f608d45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b6147a61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b6147a61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b6147a6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b6147a6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b6147a61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b6147a61a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b6147a61a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b6147a61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1b6147a61a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1b6147a61a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b6147a61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b6147a61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3f608d45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3f608d45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3f608d457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f3f608d457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3f608d457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3f608d457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3f608d457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3f608d457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f3f608d457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f3f608d457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3f608d457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3f608d457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3f608d457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3f608d457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3f608d45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3f608d45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b6147a61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b6147a61a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3f608d45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3f608d45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3f608d4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3f608d4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3f608d45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3f608d45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3f608d45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3f608d45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3f608d45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3f608d45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AUTOLAYOUT">
    <p:spTree>
      <p:nvGrpSpPr>
        <p:cNvPr id="1"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txBox="1">
            <a:spLocks noGrp="1"/>
          </p:cNvSpPr>
          <p:nvPr>
            <p:ph type="title"/>
          </p:nvPr>
        </p:nvSpPr>
        <p:spPr>
          <a:xfrm>
            <a:off x="311700" y="2540450"/>
            <a:ext cx="3119700" cy="20364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85" name="Google Shape;85;p13"/>
          <p:cNvSpPr txBox="1">
            <a:spLocks noGrp="1"/>
          </p:cNvSpPr>
          <p:nvPr>
            <p:ph type="body" idx="1"/>
          </p:nvPr>
        </p:nvSpPr>
        <p:spPr>
          <a:xfrm>
            <a:off x="3529200" y="2540450"/>
            <a:ext cx="5295300" cy="20364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0"/>
              </a:spcBef>
              <a:spcAft>
                <a:spcPts val="0"/>
              </a:spcAft>
              <a:buClr>
                <a:schemeClr val="dk2"/>
              </a:buClr>
              <a:buSzPts val="1100"/>
              <a:buChar char="○"/>
              <a:defRPr sz="1400">
                <a:solidFill>
                  <a:schemeClr val="dk2"/>
                </a:solidFill>
              </a:defRPr>
            </a:lvl2pPr>
            <a:lvl3pPr marL="1371600" lvl="2" indent="-298450" algn="l">
              <a:lnSpc>
                <a:spcPct val="115000"/>
              </a:lnSpc>
              <a:spcBef>
                <a:spcPts val="0"/>
              </a:spcBef>
              <a:spcAft>
                <a:spcPts val="0"/>
              </a:spcAft>
              <a:buClr>
                <a:schemeClr val="dk2"/>
              </a:buClr>
              <a:buSzPts val="1100"/>
              <a:buChar char="■"/>
              <a:defRPr sz="1400">
                <a:solidFill>
                  <a:schemeClr val="dk2"/>
                </a:solidFill>
              </a:defRPr>
            </a:lvl3pPr>
            <a:lvl4pPr marL="1828800" lvl="3" indent="-298450" algn="l">
              <a:lnSpc>
                <a:spcPct val="115000"/>
              </a:lnSpc>
              <a:spcBef>
                <a:spcPts val="0"/>
              </a:spcBef>
              <a:spcAft>
                <a:spcPts val="0"/>
              </a:spcAft>
              <a:buClr>
                <a:schemeClr val="dk2"/>
              </a:buClr>
              <a:buSzPts val="1100"/>
              <a:buChar char="●"/>
              <a:defRPr sz="1400">
                <a:solidFill>
                  <a:schemeClr val="dk2"/>
                </a:solidFill>
              </a:defRPr>
            </a:lvl4pPr>
            <a:lvl5pPr marL="2286000" lvl="4" indent="-298450" algn="l">
              <a:lnSpc>
                <a:spcPct val="115000"/>
              </a:lnSpc>
              <a:spcBef>
                <a:spcPts val="0"/>
              </a:spcBef>
              <a:spcAft>
                <a:spcPts val="0"/>
              </a:spcAft>
              <a:buClr>
                <a:schemeClr val="dk2"/>
              </a:buClr>
              <a:buSzPts val="1100"/>
              <a:buChar char="○"/>
              <a:defRPr sz="1400">
                <a:solidFill>
                  <a:schemeClr val="dk2"/>
                </a:solidFill>
              </a:defRPr>
            </a:lvl5pPr>
            <a:lvl6pPr marL="2743200" lvl="5" indent="-298450" algn="l">
              <a:lnSpc>
                <a:spcPct val="115000"/>
              </a:lnSpc>
              <a:spcBef>
                <a:spcPts val="0"/>
              </a:spcBef>
              <a:spcAft>
                <a:spcPts val="0"/>
              </a:spcAft>
              <a:buClr>
                <a:schemeClr val="dk2"/>
              </a:buClr>
              <a:buSzPts val="1100"/>
              <a:buChar char="■"/>
              <a:defRPr sz="1400">
                <a:solidFill>
                  <a:schemeClr val="dk2"/>
                </a:solidFill>
              </a:defRPr>
            </a:lvl6pPr>
            <a:lvl7pPr marL="3200400" lvl="6" indent="-298450" algn="l">
              <a:lnSpc>
                <a:spcPct val="115000"/>
              </a:lnSpc>
              <a:spcBef>
                <a:spcPts val="0"/>
              </a:spcBef>
              <a:spcAft>
                <a:spcPts val="0"/>
              </a:spcAft>
              <a:buClr>
                <a:schemeClr val="dk2"/>
              </a:buClr>
              <a:buSzPts val="1100"/>
              <a:buChar char="●"/>
              <a:defRPr sz="1400">
                <a:solidFill>
                  <a:schemeClr val="dk2"/>
                </a:solidFill>
              </a:defRPr>
            </a:lvl7pPr>
            <a:lvl8pPr marL="3657600" lvl="7" indent="-298450" algn="l">
              <a:lnSpc>
                <a:spcPct val="115000"/>
              </a:lnSpc>
              <a:spcBef>
                <a:spcPts val="0"/>
              </a:spcBef>
              <a:spcAft>
                <a:spcPts val="0"/>
              </a:spcAft>
              <a:buClr>
                <a:schemeClr val="dk2"/>
              </a:buClr>
              <a:buSzPts val="1100"/>
              <a:buChar char="○"/>
              <a:defRPr sz="1400">
                <a:solidFill>
                  <a:schemeClr val="dk2"/>
                </a:solidFill>
              </a:defRPr>
            </a:lvl8pPr>
            <a:lvl9pPr marL="4114800" lvl="8" indent="-298450" algn="l">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86" name="Google Shape;8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a:spLocks noGrp="1"/>
          </p:cNvSpPr>
          <p:nvPr>
            <p:ph type="title" hasCustomPrompt="1"/>
          </p:nvPr>
        </p:nvSpPr>
        <p:spPr>
          <a:xfrm>
            <a:off x="4049113" y="307825"/>
            <a:ext cx="4779300" cy="14181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a:solidFill>
                  <a:schemeClr val="dk1"/>
                </a:solidFill>
              </a:defRPr>
            </a:lvl1pPr>
            <a:lvl2pPr lvl="1" algn="l" rtl="0">
              <a:lnSpc>
                <a:spcPct val="100000"/>
              </a:lnSpc>
              <a:spcBef>
                <a:spcPts val="0"/>
              </a:spcBef>
              <a:spcAft>
                <a:spcPts val="0"/>
              </a:spcAft>
              <a:buClr>
                <a:schemeClr val="dk1"/>
              </a:buClr>
              <a:buSzPts val="3000"/>
              <a:buNone/>
              <a:defRPr sz="3000">
                <a:solidFill>
                  <a:schemeClr val="dk1"/>
                </a:solidFill>
              </a:defRPr>
            </a:lvl2pPr>
            <a:lvl3pPr lvl="2" algn="l" rtl="0">
              <a:lnSpc>
                <a:spcPct val="100000"/>
              </a:lnSpc>
              <a:spcBef>
                <a:spcPts val="0"/>
              </a:spcBef>
              <a:spcAft>
                <a:spcPts val="0"/>
              </a:spcAft>
              <a:buClr>
                <a:schemeClr val="dk1"/>
              </a:buClr>
              <a:buSzPts val="3000"/>
              <a:buNone/>
              <a:defRPr sz="3000">
                <a:solidFill>
                  <a:schemeClr val="dk1"/>
                </a:solidFill>
              </a:defRPr>
            </a:lvl3pPr>
            <a:lvl4pPr lvl="3" algn="l" rtl="0">
              <a:lnSpc>
                <a:spcPct val="100000"/>
              </a:lnSpc>
              <a:spcBef>
                <a:spcPts val="0"/>
              </a:spcBef>
              <a:spcAft>
                <a:spcPts val="0"/>
              </a:spcAft>
              <a:buClr>
                <a:schemeClr val="dk1"/>
              </a:buClr>
              <a:buSzPts val="3000"/>
              <a:buNone/>
              <a:defRPr sz="3000">
                <a:solidFill>
                  <a:schemeClr val="dk1"/>
                </a:solidFill>
              </a:defRPr>
            </a:lvl4pPr>
            <a:lvl5pPr lvl="4" algn="l" rtl="0">
              <a:lnSpc>
                <a:spcPct val="100000"/>
              </a:lnSpc>
              <a:spcBef>
                <a:spcPts val="0"/>
              </a:spcBef>
              <a:spcAft>
                <a:spcPts val="0"/>
              </a:spcAft>
              <a:buClr>
                <a:schemeClr val="dk1"/>
              </a:buClr>
              <a:buSzPts val="3000"/>
              <a:buNone/>
              <a:defRPr sz="3000">
                <a:solidFill>
                  <a:schemeClr val="dk1"/>
                </a:solidFill>
              </a:defRPr>
            </a:lvl5pPr>
            <a:lvl6pPr lvl="5" algn="l" rtl="0">
              <a:lnSpc>
                <a:spcPct val="100000"/>
              </a:lnSpc>
              <a:spcBef>
                <a:spcPts val="0"/>
              </a:spcBef>
              <a:spcAft>
                <a:spcPts val="0"/>
              </a:spcAft>
              <a:buClr>
                <a:schemeClr val="dk1"/>
              </a:buClr>
              <a:buSzPts val="3000"/>
              <a:buNone/>
              <a:defRPr sz="3000">
                <a:solidFill>
                  <a:schemeClr val="dk1"/>
                </a:solidFill>
              </a:defRPr>
            </a:lvl6pPr>
            <a:lvl7pPr lvl="6" algn="l" rtl="0">
              <a:lnSpc>
                <a:spcPct val="100000"/>
              </a:lnSpc>
              <a:spcBef>
                <a:spcPts val="0"/>
              </a:spcBef>
              <a:spcAft>
                <a:spcPts val="0"/>
              </a:spcAft>
              <a:buClr>
                <a:schemeClr val="dk1"/>
              </a:buClr>
              <a:buSzPts val="3000"/>
              <a:buNone/>
              <a:defRPr sz="3000">
                <a:solidFill>
                  <a:schemeClr val="dk1"/>
                </a:solidFill>
              </a:defRPr>
            </a:lvl7pPr>
            <a:lvl8pPr lvl="7" algn="l" rtl="0">
              <a:lnSpc>
                <a:spcPct val="100000"/>
              </a:lnSpc>
              <a:spcBef>
                <a:spcPts val="0"/>
              </a:spcBef>
              <a:spcAft>
                <a:spcPts val="0"/>
              </a:spcAft>
              <a:buClr>
                <a:schemeClr val="dk1"/>
              </a:buClr>
              <a:buSzPts val="3000"/>
              <a:buNone/>
              <a:defRPr sz="3000">
                <a:solidFill>
                  <a:schemeClr val="dk1"/>
                </a:solidFill>
              </a:defRPr>
            </a:lvl8pPr>
            <a:lvl9pPr lvl="8" algn="l" rtl="0">
              <a:lnSpc>
                <a:spcPct val="100000"/>
              </a:lnSpc>
              <a:spcBef>
                <a:spcPts val="0"/>
              </a:spcBef>
              <a:spcAft>
                <a:spcPts val="0"/>
              </a:spcAft>
              <a:buClr>
                <a:schemeClr val="dk1"/>
              </a:buClr>
              <a:buSzPts val="3000"/>
              <a:buNone/>
              <a:defRPr sz="3000">
                <a:solidFill>
                  <a:schemeClr val="dk1"/>
                </a:solidFill>
              </a:defRPr>
            </a:lvl9pPr>
          </a:lstStyle>
          <a:p>
            <a:r>
              <a:t>xx%</a:t>
            </a:r>
          </a:p>
        </p:txBody>
      </p:sp>
      <p:sp>
        <p:nvSpPr>
          <p:cNvPr id="90" name="Google Shape;90;p14"/>
          <p:cNvSpPr txBox="1">
            <a:spLocks noGrp="1"/>
          </p:cNvSpPr>
          <p:nvPr>
            <p:ph type="body" idx="1"/>
          </p:nvPr>
        </p:nvSpPr>
        <p:spPr>
          <a:xfrm>
            <a:off x="4054888" y="1808125"/>
            <a:ext cx="4779300" cy="27687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0"/>
              </a:spcBef>
              <a:spcAft>
                <a:spcPts val="0"/>
              </a:spcAft>
              <a:buClr>
                <a:schemeClr val="dk2"/>
              </a:buClr>
              <a:buSzPts val="1200"/>
              <a:buChar char="○"/>
              <a:defRPr sz="1200">
                <a:solidFill>
                  <a:schemeClr val="dk2"/>
                </a:solidFill>
              </a:defRPr>
            </a:lvl2pPr>
            <a:lvl3pPr marL="1371600" lvl="2" indent="-304800" algn="l" rtl="0">
              <a:lnSpc>
                <a:spcPct val="115000"/>
              </a:lnSpc>
              <a:spcBef>
                <a:spcPts val="0"/>
              </a:spcBef>
              <a:spcAft>
                <a:spcPts val="0"/>
              </a:spcAft>
              <a:buClr>
                <a:schemeClr val="dk2"/>
              </a:buClr>
              <a:buSzPts val="1200"/>
              <a:buChar char="■"/>
              <a:defRPr sz="1200">
                <a:solidFill>
                  <a:schemeClr val="dk2"/>
                </a:solidFill>
              </a:defRPr>
            </a:lvl3pPr>
            <a:lvl4pPr marL="1828800" lvl="3" indent="-304800" algn="l" rtl="0">
              <a:lnSpc>
                <a:spcPct val="115000"/>
              </a:lnSpc>
              <a:spcBef>
                <a:spcPts val="0"/>
              </a:spcBef>
              <a:spcAft>
                <a:spcPts val="0"/>
              </a:spcAft>
              <a:buClr>
                <a:schemeClr val="dk2"/>
              </a:buClr>
              <a:buSzPts val="1200"/>
              <a:buChar char="●"/>
              <a:defRPr sz="1200">
                <a:solidFill>
                  <a:schemeClr val="dk2"/>
                </a:solidFill>
              </a:defRPr>
            </a:lvl4pPr>
            <a:lvl5pPr marL="2286000" lvl="4" indent="-304800" algn="l" rtl="0">
              <a:lnSpc>
                <a:spcPct val="115000"/>
              </a:lnSpc>
              <a:spcBef>
                <a:spcPts val="0"/>
              </a:spcBef>
              <a:spcAft>
                <a:spcPts val="0"/>
              </a:spcAft>
              <a:buClr>
                <a:schemeClr val="dk2"/>
              </a:buClr>
              <a:buSzPts val="1200"/>
              <a:buChar char="○"/>
              <a:defRPr sz="1200">
                <a:solidFill>
                  <a:schemeClr val="dk2"/>
                </a:solidFill>
              </a:defRPr>
            </a:lvl5pPr>
            <a:lvl6pPr marL="2743200" lvl="5" indent="-304800" algn="l" rtl="0">
              <a:lnSpc>
                <a:spcPct val="115000"/>
              </a:lnSpc>
              <a:spcBef>
                <a:spcPts val="0"/>
              </a:spcBef>
              <a:spcAft>
                <a:spcPts val="0"/>
              </a:spcAft>
              <a:buClr>
                <a:schemeClr val="dk2"/>
              </a:buClr>
              <a:buSzPts val="1200"/>
              <a:buChar char="■"/>
              <a:defRPr sz="1200">
                <a:solidFill>
                  <a:schemeClr val="dk2"/>
                </a:solidFill>
              </a:defRPr>
            </a:lvl6pPr>
            <a:lvl7pPr marL="3200400" lvl="6" indent="-304800" algn="l" rtl="0">
              <a:lnSpc>
                <a:spcPct val="115000"/>
              </a:lnSpc>
              <a:spcBef>
                <a:spcPts val="0"/>
              </a:spcBef>
              <a:spcAft>
                <a:spcPts val="0"/>
              </a:spcAft>
              <a:buClr>
                <a:schemeClr val="dk2"/>
              </a:buClr>
              <a:buSzPts val="1200"/>
              <a:buChar char="●"/>
              <a:defRPr sz="1200">
                <a:solidFill>
                  <a:schemeClr val="dk2"/>
                </a:solidFill>
              </a:defRPr>
            </a:lvl7pPr>
            <a:lvl8pPr marL="3657600" lvl="7" indent="-304800" algn="l" rtl="0">
              <a:lnSpc>
                <a:spcPct val="115000"/>
              </a:lnSpc>
              <a:spcBef>
                <a:spcPts val="0"/>
              </a:spcBef>
              <a:spcAft>
                <a:spcPts val="0"/>
              </a:spcAft>
              <a:buClr>
                <a:schemeClr val="dk2"/>
              </a:buClr>
              <a:buSzPts val="1200"/>
              <a:buChar char="○"/>
              <a:defRPr sz="1200">
                <a:solidFill>
                  <a:schemeClr val="dk2"/>
                </a:solidFill>
              </a:defRPr>
            </a:lvl8pPr>
            <a:lvl9pPr marL="4114800" lvl="8" indent="-304800" algn="l" rtl="0">
              <a:lnSpc>
                <a:spcPct val="115000"/>
              </a:lnSpc>
              <a:spcBef>
                <a:spcPts val="0"/>
              </a:spcBef>
              <a:spcAft>
                <a:spcPts val="0"/>
              </a:spcAft>
              <a:buClr>
                <a:schemeClr val="dk2"/>
              </a:buClr>
              <a:buSzPts val="1200"/>
              <a:buChar char="■"/>
              <a:defRPr sz="1200">
                <a:solidFill>
                  <a:schemeClr val="dk2"/>
                </a:solidFill>
              </a:defRPr>
            </a:lvl9pPr>
          </a:lstStyle>
          <a:p>
            <a:endParaRPr/>
          </a:p>
        </p:txBody>
      </p:sp>
      <p:sp>
        <p:nvSpPr>
          <p:cNvPr id="91" name="Google Shape;91;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p:cSld name="AUTOLAYOUT_6">
    <p:spTree>
      <p:nvGrpSpPr>
        <p:cNvPr id="1" name="Shape 92"/>
        <p:cNvGrpSpPr/>
        <p:nvPr/>
      </p:nvGrpSpPr>
      <p:grpSpPr>
        <a:xfrm>
          <a:off x="0" y="0"/>
          <a:ext cx="0" cy="0"/>
          <a:chOff x="0" y="0"/>
          <a:chExt cx="0" cy="0"/>
        </a:xfrm>
      </p:grpSpPr>
      <p:sp>
        <p:nvSpPr>
          <p:cNvPr id="93" name="Google Shape;93;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574400" y="0"/>
            <a:ext cx="45696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4844700" y="1040701"/>
            <a:ext cx="4031700" cy="3062100"/>
          </a:xfrm>
          <a:prstGeom prst="rect">
            <a:avLst/>
          </a:prstGeom>
          <a:solidFill>
            <a:schemeClr val="dk1"/>
          </a:solidFill>
          <a:ln w="9525" cap="flat" cmpd="sng">
            <a:solidFill>
              <a:srgbClr val="BDBDBD"/>
            </a:solidFill>
            <a:prstDash val="solid"/>
            <a:miter lim="8000"/>
            <a:headEnd type="none" w="sm" len="sm"/>
            <a:tailEnd type="none" w="sm" len="sm"/>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title" hasCustomPrompt="1"/>
          </p:nvPr>
        </p:nvSpPr>
        <p:spPr>
          <a:xfrm>
            <a:off x="291875" y="406900"/>
            <a:ext cx="3978000" cy="1388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r>
              <a:t>xx%</a:t>
            </a:r>
          </a:p>
        </p:txBody>
      </p:sp>
      <p:sp>
        <p:nvSpPr>
          <p:cNvPr id="97" name="Google Shape;97;p15"/>
          <p:cNvSpPr txBox="1">
            <a:spLocks noGrp="1"/>
          </p:cNvSpPr>
          <p:nvPr>
            <p:ph type="body" idx="1"/>
          </p:nvPr>
        </p:nvSpPr>
        <p:spPr>
          <a:xfrm>
            <a:off x="291950" y="1854951"/>
            <a:ext cx="3978000" cy="25770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0"/>
              </a:spcBef>
              <a:spcAft>
                <a:spcPts val="0"/>
              </a:spcAft>
              <a:buClr>
                <a:schemeClr val="dk2"/>
              </a:buClr>
              <a:buSzPts val="1100"/>
              <a:buChar char="○"/>
              <a:defRPr sz="1400">
                <a:solidFill>
                  <a:schemeClr val="dk2"/>
                </a:solidFill>
              </a:defRPr>
            </a:lvl2pPr>
            <a:lvl3pPr marL="1371600" lvl="2" indent="-298450" algn="l">
              <a:lnSpc>
                <a:spcPct val="115000"/>
              </a:lnSpc>
              <a:spcBef>
                <a:spcPts val="0"/>
              </a:spcBef>
              <a:spcAft>
                <a:spcPts val="0"/>
              </a:spcAft>
              <a:buClr>
                <a:schemeClr val="dk2"/>
              </a:buClr>
              <a:buSzPts val="1100"/>
              <a:buChar char="■"/>
              <a:defRPr sz="1400">
                <a:solidFill>
                  <a:schemeClr val="dk2"/>
                </a:solidFill>
              </a:defRPr>
            </a:lvl3pPr>
            <a:lvl4pPr marL="1828800" lvl="3" indent="-298450" algn="l">
              <a:lnSpc>
                <a:spcPct val="115000"/>
              </a:lnSpc>
              <a:spcBef>
                <a:spcPts val="0"/>
              </a:spcBef>
              <a:spcAft>
                <a:spcPts val="0"/>
              </a:spcAft>
              <a:buClr>
                <a:schemeClr val="dk2"/>
              </a:buClr>
              <a:buSzPts val="1100"/>
              <a:buChar char="●"/>
              <a:defRPr sz="1400">
                <a:solidFill>
                  <a:schemeClr val="dk2"/>
                </a:solidFill>
              </a:defRPr>
            </a:lvl4pPr>
            <a:lvl5pPr marL="2286000" lvl="4" indent="-298450" algn="l">
              <a:lnSpc>
                <a:spcPct val="115000"/>
              </a:lnSpc>
              <a:spcBef>
                <a:spcPts val="0"/>
              </a:spcBef>
              <a:spcAft>
                <a:spcPts val="0"/>
              </a:spcAft>
              <a:buClr>
                <a:schemeClr val="dk2"/>
              </a:buClr>
              <a:buSzPts val="1100"/>
              <a:buChar char="○"/>
              <a:defRPr sz="1400">
                <a:solidFill>
                  <a:schemeClr val="dk2"/>
                </a:solidFill>
              </a:defRPr>
            </a:lvl5pPr>
            <a:lvl6pPr marL="2743200" lvl="5" indent="-298450" algn="l">
              <a:lnSpc>
                <a:spcPct val="115000"/>
              </a:lnSpc>
              <a:spcBef>
                <a:spcPts val="0"/>
              </a:spcBef>
              <a:spcAft>
                <a:spcPts val="0"/>
              </a:spcAft>
              <a:buClr>
                <a:schemeClr val="dk2"/>
              </a:buClr>
              <a:buSzPts val="1100"/>
              <a:buChar char="■"/>
              <a:defRPr sz="1400">
                <a:solidFill>
                  <a:schemeClr val="dk2"/>
                </a:solidFill>
              </a:defRPr>
            </a:lvl6pPr>
            <a:lvl7pPr marL="3200400" lvl="6" indent="-298450" algn="l">
              <a:lnSpc>
                <a:spcPct val="115000"/>
              </a:lnSpc>
              <a:spcBef>
                <a:spcPts val="0"/>
              </a:spcBef>
              <a:spcAft>
                <a:spcPts val="0"/>
              </a:spcAft>
              <a:buClr>
                <a:schemeClr val="dk2"/>
              </a:buClr>
              <a:buSzPts val="1100"/>
              <a:buChar char="●"/>
              <a:defRPr sz="1400">
                <a:solidFill>
                  <a:schemeClr val="dk2"/>
                </a:solidFill>
              </a:defRPr>
            </a:lvl7pPr>
            <a:lvl8pPr marL="3657600" lvl="7" indent="-298450" algn="l">
              <a:lnSpc>
                <a:spcPct val="115000"/>
              </a:lnSpc>
              <a:spcBef>
                <a:spcPts val="0"/>
              </a:spcBef>
              <a:spcAft>
                <a:spcPts val="0"/>
              </a:spcAft>
              <a:buClr>
                <a:schemeClr val="dk2"/>
              </a:buClr>
              <a:buSzPts val="1100"/>
              <a:buChar char="○"/>
              <a:defRPr sz="1400">
                <a:solidFill>
                  <a:schemeClr val="dk2"/>
                </a:solidFill>
              </a:defRPr>
            </a:lvl8pPr>
            <a:lvl9pPr marL="4114800" lvl="8" indent="-298450" algn="l">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98" name="Google Shape;98;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7">
  <p:cSld name="AUTOLAYOUT_10">
    <p:spTree>
      <p:nvGrpSpPr>
        <p:cNvPr id="1" name="Shape 99"/>
        <p:cNvGrpSpPr/>
        <p:nvPr/>
      </p:nvGrpSpPr>
      <p:grpSpPr>
        <a:xfrm>
          <a:off x="0" y="0"/>
          <a:ext cx="0" cy="0"/>
          <a:chOff x="0" y="0"/>
          <a:chExt cx="0" cy="0"/>
        </a:xfrm>
      </p:grpSpPr>
      <p:sp>
        <p:nvSpPr>
          <p:cNvPr id="100" name="Google Shape;100;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03" name="Google Shape;103;p16"/>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0"/>
              </a:spcBef>
              <a:spcAft>
                <a:spcPts val="0"/>
              </a:spcAft>
              <a:buClr>
                <a:schemeClr val="dk2"/>
              </a:buClr>
              <a:buSzPts val="1100"/>
              <a:buChar char="○"/>
              <a:defRPr sz="1400">
                <a:solidFill>
                  <a:schemeClr val="dk2"/>
                </a:solidFill>
              </a:defRPr>
            </a:lvl2pPr>
            <a:lvl3pPr marL="1371600" lvl="2" indent="-298450" algn="l">
              <a:lnSpc>
                <a:spcPct val="115000"/>
              </a:lnSpc>
              <a:spcBef>
                <a:spcPts val="0"/>
              </a:spcBef>
              <a:spcAft>
                <a:spcPts val="0"/>
              </a:spcAft>
              <a:buClr>
                <a:schemeClr val="dk2"/>
              </a:buClr>
              <a:buSzPts val="1100"/>
              <a:buChar char="■"/>
              <a:defRPr sz="1400">
                <a:solidFill>
                  <a:schemeClr val="dk2"/>
                </a:solidFill>
              </a:defRPr>
            </a:lvl3pPr>
            <a:lvl4pPr marL="1828800" lvl="3" indent="-298450" algn="l">
              <a:lnSpc>
                <a:spcPct val="115000"/>
              </a:lnSpc>
              <a:spcBef>
                <a:spcPts val="0"/>
              </a:spcBef>
              <a:spcAft>
                <a:spcPts val="0"/>
              </a:spcAft>
              <a:buClr>
                <a:schemeClr val="dk2"/>
              </a:buClr>
              <a:buSzPts val="1100"/>
              <a:buChar char="●"/>
              <a:defRPr sz="1400">
                <a:solidFill>
                  <a:schemeClr val="dk2"/>
                </a:solidFill>
              </a:defRPr>
            </a:lvl4pPr>
            <a:lvl5pPr marL="2286000" lvl="4" indent="-298450" algn="l">
              <a:lnSpc>
                <a:spcPct val="115000"/>
              </a:lnSpc>
              <a:spcBef>
                <a:spcPts val="0"/>
              </a:spcBef>
              <a:spcAft>
                <a:spcPts val="0"/>
              </a:spcAft>
              <a:buClr>
                <a:schemeClr val="dk2"/>
              </a:buClr>
              <a:buSzPts val="1100"/>
              <a:buChar char="○"/>
              <a:defRPr sz="1400">
                <a:solidFill>
                  <a:schemeClr val="dk2"/>
                </a:solidFill>
              </a:defRPr>
            </a:lvl5pPr>
            <a:lvl6pPr marL="2743200" lvl="5" indent="-298450" algn="l">
              <a:lnSpc>
                <a:spcPct val="115000"/>
              </a:lnSpc>
              <a:spcBef>
                <a:spcPts val="0"/>
              </a:spcBef>
              <a:spcAft>
                <a:spcPts val="0"/>
              </a:spcAft>
              <a:buClr>
                <a:schemeClr val="dk2"/>
              </a:buClr>
              <a:buSzPts val="1100"/>
              <a:buChar char="■"/>
              <a:defRPr sz="1400">
                <a:solidFill>
                  <a:schemeClr val="dk2"/>
                </a:solidFill>
              </a:defRPr>
            </a:lvl6pPr>
            <a:lvl7pPr marL="3200400" lvl="6" indent="-298450" algn="l">
              <a:lnSpc>
                <a:spcPct val="115000"/>
              </a:lnSpc>
              <a:spcBef>
                <a:spcPts val="0"/>
              </a:spcBef>
              <a:spcAft>
                <a:spcPts val="0"/>
              </a:spcAft>
              <a:buClr>
                <a:schemeClr val="dk2"/>
              </a:buClr>
              <a:buSzPts val="1100"/>
              <a:buChar char="●"/>
              <a:defRPr sz="1400">
                <a:solidFill>
                  <a:schemeClr val="dk2"/>
                </a:solidFill>
              </a:defRPr>
            </a:lvl7pPr>
            <a:lvl8pPr marL="3657600" lvl="7" indent="-298450" algn="l">
              <a:lnSpc>
                <a:spcPct val="115000"/>
              </a:lnSpc>
              <a:spcBef>
                <a:spcPts val="0"/>
              </a:spcBef>
              <a:spcAft>
                <a:spcPts val="0"/>
              </a:spcAft>
              <a:buClr>
                <a:schemeClr val="dk2"/>
              </a:buClr>
              <a:buSzPts val="1100"/>
              <a:buChar char="○"/>
              <a:defRPr sz="1400">
                <a:solidFill>
                  <a:schemeClr val="dk2"/>
                </a:solidFill>
              </a:defRPr>
            </a:lvl8pPr>
            <a:lvl9pPr marL="4114800" lvl="8" indent="-298450" algn="l">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104" name="Google Shape;104;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package" Target="../embeddings/Microsoft_Excel_Macro-Enabled_Worksheet.xlsm"/><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12" y="9144"/>
            <a:ext cx="9143997" cy="6098992"/>
          </a:xfrm>
          <a:prstGeom prst="rect">
            <a:avLst/>
          </a:prstGeom>
          <a:noFill/>
          <a:ln>
            <a:noFill/>
          </a:ln>
        </p:spPr>
      </p:pic>
      <p:sp>
        <p:nvSpPr>
          <p:cNvPr id="110" name="Google Shape;110;p17"/>
          <p:cNvSpPr txBox="1">
            <a:spLocks noGrp="1"/>
          </p:cNvSpPr>
          <p:nvPr>
            <p:ph type="ctrTitle"/>
          </p:nvPr>
        </p:nvSpPr>
        <p:spPr>
          <a:xfrm>
            <a:off x="5167100" y="166175"/>
            <a:ext cx="4394700" cy="1872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000" dirty="0">
                <a:latin typeface="Bree Serif"/>
                <a:ea typeface="Bree Serif"/>
                <a:cs typeface="Bree Serif"/>
                <a:sym typeface="Bree Serif"/>
              </a:rPr>
              <a:t>Predicting Satisfaction of  Airline Passengers</a:t>
            </a:r>
            <a:endParaRPr sz="4000" dirty="0">
              <a:latin typeface="Bree Serif"/>
              <a:ea typeface="Bree Serif"/>
              <a:cs typeface="Bree Serif"/>
              <a:sym typeface="Bree Serif"/>
            </a:endParaRPr>
          </a:p>
        </p:txBody>
      </p:sp>
      <p:sp>
        <p:nvSpPr>
          <p:cNvPr id="2" name="Slide Number Placeholder 1">
            <a:extLst>
              <a:ext uri="{FF2B5EF4-FFF2-40B4-BE49-F238E27FC236}">
                <a16:creationId xmlns:a16="http://schemas.microsoft.com/office/drawing/2014/main" id="{C11B50B5-5620-47A4-89FC-AE5EB15365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p:nvPr/>
        </p:nvSpPr>
        <p:spPr>
          <a:xfrm>
            <a:off x="245400" y="0"/>
            <a:ext cx="3996000" cy="5060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1850" b="1">
                <a:latin typeface="Lato"/>
                <a:ea typeface="Lato"/>
                <a:cs typeface="Lato"/>
                <a:sym typeface="Lato"/>
              </a:rPr>
              <a:t>C. Service Features/Labels </a:t>
            </a:r>
            <a:endParaRPr sz="1850" b="1">
              <a:latin typeface="Lato"/>
              <a:ea typeface="Lato"/>
              <a:cs typeface="Lato"/>
              <a:sym typeface="Lato"/>
            </a:endParaRPr>
          </a:p>
          <a:p>
            <a:pPr marL="0" lvl="0" indent="0" algn="l" rtl="0">
              <a:lnSpc>
                <a:spcPct val="100000"/>
              </a:lnSpc>
              <a:spcBef>
                <a:spcPts val="1200"/>
              </a:spcBef>
              <a:spcAft>
                <a:spcPts val="0"/>
              </a:spcAft>
              <a:buNone/>
            </a:pPr>
            <a:r>
              <a:rPr lang="en-GB" sz="1850" b="1">
                <a:latin typeface="Lato"/>
                <a:ea typeface="Lato"/>
                <a:cs typeface="Lato"/>
                <a:sym typeface="Lato"/>
              </a:rPr>
              <a:t>Rated on a Scale of  1-5</a:t>
            </a:r>
            <a:endParaRPr sz="1850" b="1">
              <a:latin typeface="Lato"/>
              <a:ea typeface="Lato"/>
              <a:cs typeface="Lato"/>
              <a:sym typeface="Lato"/>
            </a:endParaRPr>
          </a:p>
          <a:p>
            <a:pPr marL="0" lvl="0" indent="0" algn="l" rtl="0">
              <a:lnSpc>
                <a:spcPct val="100000"/>
              </a:lnSpc>
              <a:spcBef>
                <a:spcPts val="1200"/>
              </a:spcBef>
              <a:spcAft>
                <a:spcPts val="0"/>
              </a:spcAft>
              <a:buNone/>
            </a:pPr>
            <a:r>
              <a:rPr lang="en-GB" sz="1850" b="1">
                <a:latin typeface="Lato"/>
                <a:ea typeface="Lato"/>
                <a:cs typeface="Lato"/>
                <a:sym typeface="Lato"/>
              </a:rPr>
              <a:t>Low: 1 to High:5</a:t>
            </a:r>
            <a:endParaRPr sz="1850" b="1">
              <a:latin typeface="Lato"/>
              <a:ea typeface="Lato"/>
              <a:cs typeface="Lato"/>
              <a:sym typeface="Lato"/>
            </a:endParaRPr>
          </a:p>
          <a:p>
            <a:pPr marL="914400" lvl="0" indent="-346075" algn="l" rtl="0">
              <a:lnSpc>
                <a:spcPct val="115000"/>
              </a:lnSpc>
              <a:spcBef>
                <a:spcPts val="1200"/>
              </a:spcBef>
              <a:spcAft>
                <a:spcPts val="0"/>
              </a:spcAft>
              <a:buSzPts val="1850"/>
              <a:buAutoNum type="arabicPeriod"/>
            </a:pPr>
            <a:r>
              <a:rPr lang="en-GB" sz="1850" b="1">
                <a:latin typeface="Lato"/>
                <a:ea typeface="Lato"/>
                <a:cs typeface="Lato"/>
                <a:sym typeface="Lato"/>
              </a:rPr>
              <a:t>Inflight wifi service</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Food and drink</a:t>
            </a:r>
            <a:endParaRPr sz="1850">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Online boarding</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Seat comfort</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Inflight entertainment</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On-board service</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Leg room service</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Baggage handling</a:t>
            </a:r>
            <a:endParaRPr sz="1850">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Check-in service</a:t>
            </a:r>
            <a:endParaRPr sz="1850">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Inflight service</a:t>
            </a:r>
            <a:endParaRPr sz="1850" b="1">
              <a:latin typeface="Lato"/>
              <a:ea typeface="Lato"/>
              <a:cs typeface="Lato"/>
              <a:sym typeface="Lato"/>
            </a:endParaRPr>
          </a:p>
          <a:p>
            <a:pPr marL="914400" lvl="0" indent="-346075" algn="l" rtl="0">
              <a:lnSpc>
                <a:spcPct val="115000"/>
              </a:lnSpc>
              <a:spcBef>
                <a:spcPts val="0"/>
              </a:spcBef>
              <a:spcAft>
                <a:spcPts val="0"/>
              </a:spcAft>
              <a:buSzPts val="1850"/>
              <a:buAutoNum type="arabicPeriod"/>
            </a:pPr>
            <a:r>
              <a:rPr lang="en-GB" sz="1850" b="1">
                <a:latin typeface="Lato"/>
                <a:ea typeface="Lato"/>
                <a:cs typeface="Lato"/>
                <a:sym typeface="Lato"/>
              </a:rPr>
              <a:t>Cleanliness</a:t>
            </a:r>
            <a:endParaRPr sz="1850" b="1">
              <a:latin typeface="Lato"/>
              <a:ea typeface="Lato"/>
              <a:cs typeface="Lato"/>
              <a:sym typeface="Lato"/>
            </a:endParaRPr>
          </a:p>
        </p:txBody>
      </p:sp>
      <p:pic>
        <p:nvPicPr>
          <p:cNvPr id="184" name="Google Shape;184;p27"/>
          <p:cNvPicPr preferRelativeResize="0"/>
          <p:nvPr/>
        </p:nvPicPr>
        <p:blipFill>
          <a:blip r:embed="rId3">
            <a:alphaModFix/>
          </a:blip>
          <a:stretch>
            <a:fillRect/>
          </a:stretch>
        </p:blipFill>
        <p:spPr>
          <a:xfrm>
            <a:off x="3653077" y="679552"/>
            <a:ext cx="5362051" cy="4018725"/>
          </a:xfrm>
          <a:prstGeom prst="rect">
            <a:avLst/>
          </a:prstGeom>
          <a:noFill/>
          <a:ln>
            <a:noFill/>
          </a:ln>
        </p:spPr>
      </p:pic>
      <p:sp>
        <p:nvSpPr>
          <p:cNvPr id="2" name="Slide Number Placeholder 1">
            <a:extLst>
              <a:ext uri="{FF2B5EF4-FFF2-40B4-BE49-F238E27FC236}">
                <a16:creationId xmlns:a16="http://schemas.microsoft.com/office/drawing/2014/main" id="{52CB1B90-6B1B-4A6B-9842-D69D0FDF99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p:nvPr/>
        </p:nvSpPr>
        <p:spPr>
          <a:xfrm>
            <a:off x="0" y="0"/>
            <a:ext cx="87171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3000"/>
          </a:p>
        </p:txBody>
      </p:sp>
      <p:sp>
        <p:nvSpPr>
          <p:cNvPr id="190" name="Google Shape;190;p28"/>
          <p:cNvSpPr txBox="1"/>
          <p:nvPr/>
        </p:nvSpPr>
        <p:spPr>
          <a:xfrm>
            <a:off x="175750" y="73800"/>
            <a:ext cx="92559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Concerns:</a:t>
            </a:r>
            <a:endParaRPr sz="2520" b="1">
              <a:solidFill>
                <a:srgbClr val="202124"/>
              </a:solidFill>
              <a:latin typeface="Raleway"/>
              <a:ea typeface="Raleway"/>
              <a:cs typeface="Raleway"/>
              <a:sym typeface="Raleway"/>
            </a:endParaRPr>
          </a:p>
        </p:txBody>
      </p:sp>
      <p:pic>
        <p:nvPicPr>
          <p:cNvPr id="191" name="Google Shape;191;p28"/>
          <p:cNvPicPr preferRelativeResize="0"/>
          <p:nvPr/>
        </p:nvPicPr>
        <p:blipFill>
          <a:blip r:embed="rId3">
            <a:alphaModFix/>
          </a:blip>
          <a:stretch>
            <a:fillRect/>
          </a:stretch>
        </p:blipFill>
        <p:spPr>
          <a:xfrm>
            <a:off x="4787909" y="0"/>
            <a:ext cx="4356093" cy="5143500"/>
          </a:xfrm>
          <a:prstGeom prst="rect">
            <a:avLst/>
          </a:prstGeom>
          <a:noFill/>
          <a:ln>
            <a:noFill/>
          </a:ln>
        </p:spPr>
      </p:pic>
      <p:sp>
        <p:nvSpPr>
          <p:cNvPr id="192" name="Google Shape;192;p28"/>
          <p:cNvSpPr txBox="1"/>
          <p:nvPr/>
        </p:nvSpPr>
        <p:spPr>
          <a:xfrm>
            <a:off x="175750" y="907575"/>
            <a:ext cx="4557600" cy="4011900"/>
          </a:xfrm>
          <a:prstGeom prst="rect">
            <a:avLst/>
          </a:prstGeom>
          <a:noFill/>
          <a:ln>
            <a:noFill/>
          </a:ln>
        </p:spPr>
        <p:txBody>
          <a:bodyPr spcFirstLastPara="1" wrap="square" lIns="91425" tIns="91425" rIns="91425" bIns="91425" anchor="t" anchorCtr="0">
            <a:spAutoFit/>
          </a:bodyPr>
          <a:lstStyle/>
          <a:p>
            <a:pPr marL="457200" lvl="0" indent="-346075" algn="l" rtl="0">
              <a:lnSpc>
                <a:spcPct val="170000"/>
              </a:lnSpc>
              <a:spcBef>
                <a:spcPts val="0"/>
              </a:spcBef>
              <a:spcAft>
                <a:spcPts val="0"/>
              </a:spcAft>
              <a:buClr>
                <a:schemeClr val="dk2"/>
              </a:buClr>
              <a:buSzPts val="1850"/>
              <a:buFont typeface="Lato"/>
              <a:buAutoNum type="arabicPeriod"/>
            </a:pPr>
            <a:r>
              <a:rPr lang="en-GB" sz="1850" b="1">
                <a:solidFill>
                  <a:schemeClr val="dk2"/>
                </a:solidFill>
                <a:latin typeface="Lato"/>
                <a:ea typeface="Lato"/>
                <a:cs typeface="Lato"/>
                <a:sym typeface="Lato"/>
              </a:rPr>
              <a:t>Returning Customers have neutral/unsatisfactory experience with the airline.</a:t>
            </a:r>
            <a:endParaRPr sz="1850" b="1">
              <a:solidFill>
                <a:schemeClr val="dk2"/>
              </a:solidFill>
              <a:latin typeface="Lato"/>
              <a:ea typeface="Lato"/>
              <a:cs typeface="Lato"/>
              <a:sym typeface="Lato"/>
            </a:endParaRPr>
          </a:p>
          <a:p>
            <a:pPr marL="457200" lvl="0" indent="-346075" algn="l" rtl="0">
              <a:lnSpc>
                <a:spcPct val="170000"/>
              </a:lnSpc>
              <a:spcBef>
                <a:spcPts val="0"/>
              </a:spcBef>
              <a:spcAft>
                <a:spcPts val="0"/>
              </a:spcAft>
              <a:buClr>
                <a:schemeClr val="dk2"/>
              </a:buClr>
              <a:buSzPts val="1850"/>
              <a:buFont typeface="Lato"/>
              <a:buAutoNum type="arabicPeriod"/>
            </a:pPr>
            <a:r>
              <a:rPr lang="en-GB" sz="1850" b="1">
                <a:solidFill>
                  <a:schemeClr val="dk2"/>
                </a:solidFill>
                <a:latin typeface="Lato"/>
                <a:ea typeface="Lato"/>
                <a:cs typeface="Lato"/>
                <a:sym typeface="Lato"/>
              </a:rPr>
              <a:t>Higher percentage of First-time customers are neutral/unsatisfactory experience with the airline.</a:t>
            </a:r>
            <a:endParaRPr sz="1850" b="1">
              <a:solidFill>
                <a:schemeClr val="dk2"/>
              </a:solidFill>
              <a:latin typeface="Lato"/>
              <a:ea typeface="Lato"/>
              <a:cs typeface="Lato"/>
              <a:sym typeface="Lato"/>
            </a:endParaRPr>
          </a:p>
          <a:p>
            <a:pPr marL="0" lvl="0" indent="0" algn="l" rtl="0">
              <a:lnSpc>
                <a:spcPct val="170000"/>
              </a:lnSpc>
              <a:spcBef>
                <a:spcPts val="1200"/>
              </a:spcBef>
              <a:spcAft>
                <a:spcPts val="1200"/>
              </a:spcAft>
              <a:buNone/>
            </a:pPr>
            <a:r>
              <a:rPr lang="en-GB" sz="1850" b="1">
                <a:solidFill>
                  <a:schemeClr val="dk2"/>
                </a:solidFill>
                <a:latin typeface="Lato"/>
                <a:ea typeface="Lato"/>
                <a:cs typeface="Lato"/>
                <a:sym typeface="Lato"/>
              </a:rPr>
              <a:t>Addressing these issues  can play a crucial role in determining future success.</a:t>
            </a:r>
            <a:endParaRPr sz="1850" b="1">
              <a:solidFill>
                <a:schemeClr val="dk2"/>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8EAD9121-F7E3-4C4E-9145-7F30463BA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0"/>
          <p:cNvPicPr preferRelativeResize="0"/>
          <p:nvPr/>
        </p:nvPicPr>
        <p:blipFill>
          <a:blip r:embed="rId3">
            <a:alphaModFix amt="30000"/>
          </a:blip>
          <a:stretch>
            <a:fillRect/>
          </a:stretch>
        </p:blipFill>
        <p:spPr>
          <a:xfrm>
            <a:off x="0" y="0"/>
            <a:ext cx="9144000" cy="6108192"/>
          </a:xfrm>
          <a:prstGeom prst="rect">
            <a:avLst/>
          </a:prstGeom>
          <a:noFill/>
          <a:ln>
            <a:noFill/>
          </a:ln>
        </p:spPr>
      </p:pic>
      <p:sp>
        <p:nvSpPr>
          <p:cNvPr id="206" name="Google Shape;206;p30"/>
          <p:cNvSpPr txBox="1"/>
          <p:nvPr/>
        </p:nvSpPr>
        <p:spPr>
          <a:xfrm>
            <a:off x="292925" y="236550"/>
            <a:ext cx="71823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Data Cleansing</a:t>
            </a:r>
            <a:endParaRPr sz="2520" b="1">
              <a:solidFill>
                <a:srgbClr val="202124"/>
              </a:solidFill>
              <a:latin typeface="Raleway"/>
              <a:ea typeface="Raleway"/>
              <a:cs typeface="Raleway"/>
              <a:sym typeface="Raleway"/>
            </a:endParaRPr>
          </a:p>
        </p:txBody>
      </p:sp>
      <p:sp>
        <p:nvSpPr>
          <p:cNvPr id="207" name="Google Shape;207;p30"/>
          <p:cNvSpPr txBox="1"/>
          <p:nvPr/>
        </p:nvSpPr>
        <p:spPr>
          <a:xfrm>
            <a:off x="398375" y="845825"/>
            <a:ext cx="8517600" cy="11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b="1">
                <a:latin typeface="Lato"/>
                <a:ea typeface="Lato"/>
                <a:cs typeface="Lato"/>
                <a:sym typeface="Lato"/>
              </a:rPr>
              <a:t>Steps: </a:t>
            </a:r>
            <a:endParaRPr sz="1850" b="1">
              <a:latin typeface="Lato"/>
              <a:ea typeface="Lato"/>
              <a:cs typeface="Lato"/>
              <a:sym typeface="Lato"/>
            </a:endParaRPr>
          </a:p>
          <a:p>
            <a:pPr marL="457200" lvl="0" indent="-346075" algn="l" rtl="0">
              <a:spcBef>
                <a:spcPts val="1200"/>
              </a:spcBef>
              <a:spcAft>
                <a:spcPts val="0"/>
              </a:spcAft>
              <a:buSzPts val="1850"/>
              <a:buFont typeface="Lato"/>
              <a:buChar char="●"/>
            </a:pPr>
            <a:r>
              <a:rPr lang="en-GB" sz="1850" b="1">
                <a:latin typeface="Lato"/>
                <a:ea typeface="Lato"/>
                <a:cs typeface="Lato"/>
                <a:sym typeface="Lato"/>
              </a:rPr>
              <a:t>Dropping ID column</a:t>
            </a:r>
            <a:endParaRPr sz="1850" b="1">
              <a:latin typeface="Lato"/>
              <a:ea typeface="Lato"/>
              <a:cs typeface="Lato"/>
              <a:sym typeface="Lato"/>
            </a:endParaRPr>
          </a:p>
          <a:p>
            <a:pPr marL="457200" lvl="0" indent="-346075" algn="l" rtl="0">
              <a:spcBef>
                <a:spcPts val="0"/>
              </a:spcBef>
              <a:spcAft>
                <a:spcPts val="0"/>
              </a:spcAft>
              <a:buSzPts val="1850"/>
              <a:buFont typeface="Lato"/>
              <a:buChar char="●"/>
            </a:pPr>
            <a:r>
              <a:rPr lang="en-GB" sz="1850" b="1">
                <a:latin typeface="Lato"/>
                <a:ea typeface="Lato"/>
                <a:cs typeface="Lato"/>
                <a:sym typeface="Lato"/>
              </a:rPr>
              <a:t>Replacing NA values for Arrival Delay with Median Value = 0.0</a:t>
            </a:r>
            <a:endParaRPr sz="1850" b="1">
              <a:latin typeface="Lato"/>
              <a:ea typeface="Lato"/>
              <a:cs typeface="Lato"/>
              <a:sym typeface="Lato"/>
            </a:endParaRPr>
          </a:p>
        </p:txBody>
      </p:sp>
      <p:sp>
        <p:nvSpPr>
          <p:cNvPr id="208" name="Google Shape;208;p30"/>
          <p:cNvSpPr txBox="1"/>
          <p:nvPr/>
        </p:nvSpPr>
        <p:spPr>
          <a:xfrm>
            <a:off x="398375" y="2133750"/>
            <a:ext cx="86466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Test/Train Split: 80/20</a:t>
            </a:r>
            <a:endParaRPr sz="2520" b="1">
              <a:solidFill>
                <a:srgbClr val="202124"/>
              </a:solidFill>
              <a:latin typeface="Raleway"/>
              <a:ea typeface="Raleway"/>
              <a:cs typeface="Raleway"/>
              <a:sym typeface="Raleway"/>
            </a:endParaRPr>
          </a:p>
        </p:txBody>
      </p:sp>
      <p:sp>
        <p:nvSpPr>
          <p:cNvPr id="209" name="Google Shape;209;p30"/>
          <p:cNvSpPr txBox="1"/>
          <p:nvPr/>
        </p:nvSpPr>
        <p:spPr>
          <a:xfrm>
            <a:off x="398375" y="2801575"/>
            <a:ext cx="4370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b="1">
                <a:latin typeface="Lato"/>
                <a:ea typeface="Lato"/>
                <a:cs typeface="Lato"/>
                <a:sym typeface="Lato"/>
              </a:rPr>
              <a:t>Reason: </a:t>
            </a:r>
            <a:endParaRPr sz="1850" b="1">
              <a:latin typeface="Lato"/>
              <a:ea typeface="Lato"/>
              <a:cs typeface="Lato"/>
              <a:sym typeface="Lato"/>
            </a:endParaRPr>
          </a:p>
          <a:p>
            <a:pPr marL="457200" lvl="0" indent="-346075" algn="l" rtl="0">
              <a:spcBef>
                <a:spcPts val="1200"/>
              </a:spcBef>
              <a:spcAft>
                <a:spcPts val="0"/>
              </a:spcAft>
              <a:buSzPts val="1850"/>
              <a:buFont typeface="Lato"/>
              <a:buChar char="●"/>
            </a:pPr>
            <a:r>
              <a:rPr lang="en-GB" sz="1850" b="1">
                <a:latin typeface="Lato"/>
                <a:ea typeface="Lato"/>
                <a:cs typeface="Lato"/>
                <a:sym typeface="Lato"/>
              </a:rPr>
              <a:t>Balanced Dataset with no Temporal data</a:t>
            </a:r>
            <a:endParaRPr sz="1850" b="1">
              <a:latin typeface="Lato"/>
              <a:ea typeface="Lato"/>
              <a:cs typeface="Lato"/>
              <a:sym typeface="Lato"/>
            </a:endParaRPr>
          </a:p>
          <a:p>
            <a:pPr marL="457200" lvl="0" indent="-346075" algn="l" rtl="0">
              <a:spcBef>
                <a:spcPts val="0"/>
              </a:spcBef>
              <a:spcAft>
                <a:spcPts val="0"/>
              </a:spcAft>
              <a:buSzPts val="1850"/>
              <a:buFont typeface="Lato"/>
              <a:buChar char="●"/>
            </a:pPr>
            <a:r>
              <a:rPr lang="en-GB" sz="1850" b="1">
                <a:latin typeface="Lato"/>
                <a:ea typeface="Lato"/>
                <a:cs typeface="Lato"/>
                <a:sym typeface="Lato"/>
              </a:rPr>
              <a:t>Clean Dataset with few NA values</a:t>
            </a:r>
            <a:endParaRPr sz="1850" b="1">
              <a:latin typeface="Lato"/>
              <a:ea typeface="Lato"/>
              <a:cs typeface="Lato"/>
              <a:sym typeface="Lato"/>
            </a:endParaRPr>
          </a:p>
        </p:txBody>
      </p:sp>
      <p:pic>
        <p:nvPicPr>
          <p:cNvPr id="210" name="Google Shape;210;p30"/>
          <p:cNvPicPr preferRelativeResize="0"/>
          <p:nvPr/>
        </p:nvPicPr>
        <p:blipFill>
          <a:blip r:embed="rId4">
            <a:alphaModFix/>
          </a:blip>
          <a:stretch>
            <a:fillRect/>
          </a:stretch>
        </p:blipFill>
        <p:spPr>
          <a:xfrm>
            <a:off x="4768475" y="2239499"/>
            <a:ext cx="4230575" cy="2601650"/>
          </a:xfrm>
          <a:prstGeom prst="rect">
            <a:avLst/>
          </a:prstGeom>
          <a:noFill/>
          <a:ln>
            <a:noFill/>
          </a:ln>
        </p:spPr>
      </p:pic>
      <p:sp>
        <p:nvSpPr>
          <p:cNvPr id="2" name="Slide Number Placeholder 1">
            <a:extLst>
              <a:ext uri="{FF2B5EF4-FFF2-40B4-BE49-F238E27FC236}">
                <a16:creationId xmlns:a16="http://schemas.microsoft.com/office/drawing/2014/main" id="{8BA98FE7-9939-4F93-80CC-0895407654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p:nvPr/>
        </p:nvSpPr>
        <p:spPr>
          <a:xfrm>
            <a:off x="292925" y="236550"/>
            <a:ext cx="86232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dirty="0">
                <a:solidFill>
                  <a:srgbClr val="202124"/>
                </a:solidFill>
                <a:latin typeface="Raleway"/>
                <a:ea typeface="Raleway"/>
                <a:cs typeface="Raleway"/>
                <a:sym typeface="Raleway"/>
              </a:rPr>
              <a:t>Data Normalization</a:t>
            </a:r>
            <a:endParaRPr sz="2520" b="1" dirty="0">
              <a:solidFill>
                <a:srgbClr val="202124"/>
              </a:solidFill>
              <a:latin typeface="Raleway"/>
              <a:ea typeface="Raleway"/>
              <a:cs typeface="Raleway"/>
              <a:sym typeface="Raleway"/>
            </a:endParaRPr>
          </a:p>
        </p:txBody>
      </p:sp>
      <p:sp>
        <p:nvSpPr>
          <p:cNvPr id="232" name="Google Shape;232;p33"/>
          <p:cNvSpPr txBox="1"/>
          <p:nvPr/>
        </p:nvSpPr>
        <p:spPr>
          <a:xfrm>
            <a:off x="398375" y="845825"/>
            <a:ext cx="8517600" cy="20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b="1">
                <a:latin typeface="Lato"/>
                <a:ea typeface="Lato"/>
                <a:cs typeface="Lato"/>
                <a:sym typeface="Lato"/>
              </a:rPr>
              <a:t>Why? </a:t>
            </a:r>
            <a:endParaRPr sz="1850" b="1">
              <a:latin typeface="Lato"/>
              <a:ea typeface="Lato"/>
              <a:cs typeface="Lato"/>
              <a:sym typeface="Lato"/>
            </a:endParaRPr>
          </a:p>
          <a:p>
            <a:pPr marL="0" lvl="0" indent="0" algn="l" rtl="0">
              <a:spcBef>
                <a:spcPts val="1200"/>
              </a:spcBef>
              <a:spcAft>
                <a:spcPts val="0"/>
              </a:spcAft>
              <a:buNone/>
            </a:pPr>
            <a:r>
              <a:rPr lang="en-GB" sz="1850" b="1">
                <a:latin typeface="Lato"/>
                <a:ea typeface="Lato"/>
                <a:cs typeface="Lato"/>
                <a:sym typeface="Lato"/>
              </a:rPr>
              <a:t>High variance between some attributes would result in model assigning additional weight to the model</a:t>
            </a:r>
            <a:endParaRPr sz="1850" b="1">
              <a:latin typeface="Lato"/>
              <a:ea typeface="Lato"/>
              <a:cs typeface="Lato"/>
              <a:sym typeface="Lato"/>
            </a:endParaRPr>
          </a:p>
          <a:p>
            <a:pPr marL="0" lvl="0" indent="0" algn="l" rtl="0">
              <a:spcBef>
                <a:spcPts val="1200"/>
              </a:spcBef>
              <a:spcAft>
                <a:spcPts val="0"/>
              </a:spcAft>
              <a:buNone/>
            </a:pPr>
            <a:r>
              <a:rPr lang="en-GB" sz="1850" b="1">
                <a:latin typeface="Lato"/>
                <a:ea typeface="Lato"/>
                <a:cs typeface="Lato"/>
                <a:sym typeface="Lato"/>
              </a:rPr>
              <a:t>Scaling performed on: Numerical Columns only</a:t>
            </a:r>
            <a:endParaRPr sz="1850" b="1">
              <a:latin typeface="Lato"/>
              <a:ea typeface="Lato"/>
              <a:cs typeface="Lato"/>
              <a:sym typeface="Lato"/>
            </a:endParaRPr>
          </a:p>
          <a:p>
            <a:pPr marL="0" lvl="0" indent="0" algn="l" rtl="0">
              <a:spcBef>
                <a:spcPts val="1200"/>
              </a:spcBef>
              <a:spcAft>
                <a:spcPts val="1200"/>
              </a:spcAft>
              <a:buNone/>
            </a:pPr>
            <a:endParaRPr sz="1850" b="1">
              <a:latin typeface="Lato"/>
              <a:ea typeface="Lato"/>
              <a:cs typeface="Lato"/>
              <a:sym typeface="Lato"/>
            </a:endParaRPr>
          </a:p>
        </p:txBody>
      </p:sp>
      <p:pic>
        <p:nvPicPr>
          <p:cNvPr id="233" name="Google Shape;233;p33"/>
          <p:cNvPicPr preferRelativeResize="0"/>
          <p:nvPr/>
        </p:nvPicPr>
        <p:blipFill rotWithShape="1">
          <a:blip r:embed="rId3">
            <a:alphaModFix/>
          </a:blip>
          <a:srcRect r="27309" b="59151"/>
          <a:stretch/>
        </p:blipFill>
        <p:spPr>
          <a:xfrm>
            <a:off x="458475" y="2571750"/>
            <a:ext cx="8176498" cy="2143100"/>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7001590B-920C-4520-931C-D4D9E3639D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p:nvPr/>
        </p:nvSpPr>
        <p:spPr>
          <a:xfrm>
            <a:off x="292925" y="236550"/>
            <a:ext cx="86232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Feature Reduction using PCA</a:t>
            </a:r>
            <a:endParaRPr sz="2520" b="1">
              <a:solidFill>
                <a:srgbClr val="202124"/>
              </a:solidFill>
              <a:latin typeface="Raleway"/>
              <a:ea typeface="Raleway"/>
              <a:cs typeface="Raleway"/>
              <a:sym typeface="Raleway"/>
            </a:endParaRPr>
          </a:p>
        </p:txBody>
      </p:sp>
      <p:sp>
        <p:nvSpPr>
          <p:cNvPr id="239" name="Google Shape;239;p34"/>
          <p:cNvSpPr txBox="1"/>
          <p:nvPr/>
        </p:nvSpPr>
        <p:spPr>
          <a:xfrm>
            <a:off x="398375" y="763800"/>
            <a:ext cx="8517600" cy="19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b="1">
                <a:latin typeface="Lato"/>
                <a:ea typeface="Lato"/>
                <a:cs typeface="Lato"/>
                <a:sym typeface="Lato"/>
              </a:rPr>
              <a:t>Why: High Correlation between the following Attribute Pairs:</a:t>
            </a:r>
            <a:endParaRPr sz="1850" b="1">
              <a:latin typeface="Lato"/>
              <a:ea typeface="Lato"/>
              <a:cs typeface="Lato"/>
              <a:sym typeface="Lato"/>
            </a:endParaRPr>
          </a:p>
          <a:p>
            <a:pPr marL="457200" lvl="0" indent="-346075" algn="l" rtl="0">
              <a:spcBef>
                <a:spcPts val="1200"/>
              </a:spcBef>
              <a:spcAft>
                <a:spcPts val="0"/>
              </a:spcAft>
              <a:buSzPts val="1850"/>
              <a:buFont typeface="Lato"/>
              <a:buAutoNum type="arabicPeriod"/>
            </a:pPr>
            <a:r>
              <a:rPr lang="en-GB" sz="1850" b="1">
                <a:latin typeface="Lato"/>
                <a:ea typeface="Lato"/>
                <a:cs typeface="Lato"/>
                <a:sym typeface="Lato"/>
              </a:rPr>
              <a:t>Inflight wifi service &amp; Ease of Online booking</a:t>
            </a:r>
            <a:endParaRPr sz="1850" b="1">
              <a:latin typeface="Lato"/>
              <a:ea typeface="Lato"/>
              <a:cs typeface="Lato"/>
              <a:sym typeface="Lato"/>
            </a:endParaRPr>
          </a:p>
          <a:p>
            <a:pPr marL="457200" lvl="0" indent="-346075" algn="l" rtl="0">
              <a:spcBef>
                <a:spcPts val="0"/>
              </a:spcBef>
              <a:spcAft>
                <a:spcPts val="0"/>
              </a:spcAft>
              <a:buSzPts val="1850"/>
              <a:buFont typeface="Lato"/>
              <a:buAutoNum type="arabicPeriod"/>
            </a:pPr>
            <a:r>
              <a:rPr lang="en-GB" sz="1850" b="1">
                <a:latin typeface="Lato"/>
                <a:ea typeface="Lato"/>
                <a:cs typeface="Lato"/>
                <a:sym typeface="Lato"/>
              </a:rPr>
              <a:t>Cleanliness, Inflight entertainment, Seat comfort, Food and drink</a:t>
            </a:r>
            <a:endParaRPr sz="1850" b="1">
              <a:latin typeface="Lato"/>
              <a:ea typeface="Lato"/>
              <a:cs typeface="Lato"/>
              <a:sym typeface="Lato"/>
            </a:endParaRPr>
          </a:p>
          <a:p>
            <a:pPr marL="457200" lvl="0" indent="-346075" algn="l" rtl="0">
              <a:spcBef>
                <a:spcPts val="0"/>
              </a:spcBef>
              <a:spcAft>
                <a:spcPts val="0"/>
              </a:spcAft>
              <a:buSzPts val="1850"/>
              <a:buFont typeface="Lato"/>
              <a:buAutoNum type="arabicPeriod"/>
            </a:pPr>
            <a:r>
              <a:rPr lang="en-GB" sz="1850" b="1">
                <a:latin typeface="Lato"/>
                <a:ea typeface="Lato"/>
                <a:cs typeface="Lato"/>
                <a:sym typeface="Lato"/>
              </a:rPr>
              <a:t>Departure Delay in Minutes, Arrival Delay in Minutes</a:t>
            </a:r>
            <a:endParaRPr sz="1850" b="1">
              <a:latin typeface="Lato"/>
              <a:ea typeface="Lato"/>
              <a:cs typeface="Lato"/>
              <a:sym typeface="Lato"/>
            </a:endParaRPr>
          </a:p>
          <a:p>
            <a:pPr marL="0" lvl="0" indent="0" algn="l" rtl="0">
              <a:spcBef>
                <a:spcPts val="1200"/>
              </a:spcBef>
              <a:spcAft>
                <a:spcPts val="1200"/>
              </a:spcAft>
              <a:buNone/>
            </a:pPr>
            <a:r>
              <a:rPr lang="en-GB" sz="1850" b="1">
                <a:latin typeface="Lato"/>
                <a:ea typeface="Lato"/>
                <a:cs typeface="Lato"/>
                <a:sym typeface="Lato"/>
              </a:rPr>
              <a:t>How many PCA: 3 Pairs</a:t>
            </a:r>
            <a:endParaRPr sz="1850" b="1">
              <a:latin typeface="Lato"/>
              <a:ea typeface="Lato"/>
              <a:cs typeface="Lato"/>
              <a:sym typeface="Lato"/>
            </a:endParaRPr>
          </a:p>
        </p:txBody>
      </p:sp>
      <p:pic>
        <p:nvPicPr>
          <p:cNvPr id="240" name="Google Shape;240;p34"/>
          <p:cNvPicPr preferRelativeResize="0"/>
          <p:nvPr/>
        </p:nvPicPr>
        <p:blipFill>
          <a:blip r:embed="rId3">
            <a:alphaModFix/>
          </a:blip>
          <a:stretch>
            <a:fillRect/>
          </a:stretch>
        </p:blipFill>
        <p:spPr>
          <a:xfrm>
            <a:off x="1283313" y="2680200"/>
            <a:ext cx="6747723" cy="2381275"/>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AA5C5200-39FF-40CE-B2CE-20FE6AE2BF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5"/>
          <p:cNvPicPr preferRelativeResize="0"/>
          <p:nvPr/>
        </p:nvPicPr>
        <p:blipFill>
          <a:blip r:embed="rId3">
            <a:alphaModFix/>
          </a:blip>
          <a:stretch>
            <a:fillRect/>
          </a:stretch>
        </p:blipFill>
        <p:spPr>
          <a:xfrm>
            <a:off x="1880839" y="93725"/>
            <a:ext cx="7263160" cy="5049775"/>
          </a:xfrm>
          <a:prstGeom prst="rect">
            <a:avLst/>
          </a:prstGeom>
          <a:noFill/>
          <a:ln w="9525" cap="flat" cmpd="sng">
            <a:solidFill>
              <a:srgbClr val="000000"/>
            </a:solidFill>
            <a:prstDash val="solid"/>
            <a:round/>
            <a:headEnd type="none" w="sm" len="sm"/>
            <a:tailEnd type="none" w="sm" len="sm"/>
          </a:ln>
        </p:spPr>
      </p:pic>
      <p:sp>
        <p:nvSpPr>
          <p:cNvPr id="246" name="Google Shape;246;p35"/>
          <p:cNvSpPr txBox="1">
            <a:spLocks noGrp="1"/>
          </p:cNvSpPr>
          <p:nvPr>
            <p:ph type="ctrTitle" idx="4294967295"/>
          </p:nvPr>
        </p:nvSpPr>
        <p:spPr>
          <a:xfrm>
            <a:off x="0" y="2307774"/>
            <a:ext cx="2059259" cy="62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dirty="0">
                <a:solidFill>
                  <a:srgbClr val="202124"/>
                </a:solidFill>
              </a:rPr>
              <a:t>Before PCA</a:t>
            </a:r>
            <a:endParaRPr sz="2520" dirty="0">
              <a:solidFill>
                <a:srgbClr val="202124"/>
              </a:solidFill>
            </a:endParaRPr>
          </a:p>
        </p:txBody>
      </p:sp>
      <p:sp>
        <p:nvSpPr>
          <p:cNvPr id="2" name="Slide Number Placeholder 1">
            <a:extLst>
              <a:ext uri="{FF2B5EF4-FFF2-40B4-BE49-F238E27FC236}">
                <a16:creationId xmlns:a16="http://schemas.microsoft.com/office/drawing/2014/main" id="{C1FF728E-1A8B-433E-B58A-05767E2666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p:nvPr/>
        </p:nvSpPr>
        <p:spPr>
          <a:xfrm>
            <a:off x="46875" y="2263950"/>
            <a:ext cx="1703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dk2"/>
                </a:solidFill>
                <a:latin typeface="Calibri"/>
                <a:ea typeface="Calibri"/>
                <a:cs typeface="Calibri"/>
                <a:sym typeface="Calibri"/>
              </a:rPr>
              <a:t>After PCA</a:t>
            </a:r>
            <a:endParaRPr sz="2800" b="1">
              <a:solidFill>
                <a:schemeClr val="dk2"/>
              </a:solidFill>
              <a:latin typeface="Calibri"/>
              <a:ea typeface="Calibri"/>
              <a:cs typeface="Calibri"/>
              <a:sym typeface="Calibri"/>
            </a:endParaRPr>
          </a:p>
        </p:txBody>
      </p:sp>
      <p:pic>
        <p:nvPicPr>
          <p:cNvPr id="252" name="Google Shape;252;p36"/>
          <p:cNvPicPr preferRelativeResize="0"/>
          <p:nvPr/>
        </p:nvPicPr>
        <p:blipFill>
          <a:blip r:embed="rId3">
            <a:alphaModFix/>
          </a:blip>
          <a:stretch>
            <a:fillRect/>
          </a:stretch>
        </p:blipFill>
        <p:spPr>
          <a:xfrm>
            <a:off x="1804325" y="0"/>
            <a:ext cx="7339675" cy="5143499"/>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B21F74F4-F12A-4034-AE92-553DF20AC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a:blip r:embed="rId3">
            <a:alphaModFix/>
          </a:blip>
          <a:stretch>
            <a:fillRect/>
          </a:stretch>
        </p:blipFill>
        <p:spPr>
          <a:xfrm>
            <a:off x="152400" y="152400"/>
            <a:ext cx="8839200" cy="1854622"/>
          </a:xfrm>
          <a:prstGeom prst="rect">
            <a:avLst/>
          </a:prstGeom>
          <a:noFill/>
          <a:ln>
            <a:noFill/>
          </a:ln>
        </p:spPr>
      </p:pic>
      <p:pic>
        <p:nvPicPr>
          <p:cNvPr id="283" name="Google Shape;283;p38"/>
          <p:cNvPicPr preferRelativeResize="0"/>
          <p:nvPr/>
        </p:nvPicPr>
        <p:blipFill>
          <a:blip r:embed="rId4">
            <a:alphaModFix/>
          </a:blip>
          <a:stretch>
            <a:fillRect/>
          </a:stretch>
        </p:blipFill>
        <p:spPr>
          <a:xfrm>
            <a:off x="152400" y="2443975"/>
            <a:ext cx="8839198" cy="1266175"/>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0B236E5C-421D-46C6-98CF-F9EF525E9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Observation Exclusion</a:t>
            </a:r>
            <a:endParaRPr/>
          </a:p>
        </p:txBody>
      </p:sp>
      <p:sp>
        <p:nvSpPr>
          <p:cNvPr id="296" name="Google Shape;296;p40"/>
          <p:cNvSpPr txBox="1">
            <a:spLocks noGrp="1"/>
          </p:cNvSpPr>
          <p:nvPr>
            <p:ph type="body" idx="1"/>
          </p:nvPr>
        </p:nvSpPr>
        <p:spPr>
          <a:xfrm>
            <a:off x="4803725" y="304625"/>
            <a:ext cx="3999600" cy="4284000"/>
          </a:xfrm>
          <a:prstGeom prst="rect">
            <a:avLst/>
          </a:prstGeom>
        </p:spPr>
        <p:txBody>
          <a:bodyPr spcFirstLastPara="1" wrap="square" lIns="91425" tIns="91425" rIns="91425" bIns="91425" anchor="ctr" anchorCtr="0">
            <a:normAutofit/>
          </a:bodyPr>
          <a:lstStyle/>
          <a:p>
            <a:pPr marL="457200" lvl="0" indent="-330200" algn="l" rtl="0">
              <a:spcBef>
                <a:spcPts val="0"/>
              </a:spcBef>
              <a:spcAft>
                <a:spcPts val="0"/>
              </a:spcAft>
              <a:buSzPts val="1600"/>
              <a:buAutoNum type="arabicPeriod"/>
            </a:pPr>
            <a:r>
              <a:rPr lang="en-GB" b="1"/>
              <a:t>Around 28% observations (all outliers) excluded </a:t>
            </a:r>
            <a:endParaRPr b="1"/>
          </a:p>
          <a:p>
            <a:pPr marL="457200" lvl="0" indent="-330200" algn="l" rtl="0">
              <a:spcBef>
                <a:spcPts val="0"/>
              </a:spcBef>
              <a:spcAft>
                <a:spcPts val="0"/>
              </a:spcAft>
              <a:buSzPts val="1600"/>
              <a:buAutoNum type="arabicPeriod"/>
            </a:pPr>
            <a:r>
              <a:rPr lang="en-GB" b="1"/>
              <a:t>Why ?</a:t>
            </a:r>
            <a:endParaRPr b="1"/>
          </a:p>
          <a:p>
            <a:pPr marL="457200" lvl="0" indent="0" algn="l" rtl="0">
              <a:spcBef>
                <a:spcPts val="1600"/>
              </a:spcBef>
              <a:spcAft>
                <a:spcPts val="0"/>
              </a:spcAft>
              <a:buNone/>
            </a:pPr>
            <a:r>
              <a:rPr lang="en-GB" sz="1500" b="1"/>
              <a:t>Semantic Incongruence : They might present a curious new case and needs to be examined separately</a:t>
            </a:r>
            <a:endParaRPr sz="1500" b="1"/>
          </a:p>
          <a:p>
            <a:pPr marL="457200" lvl="0" indent="-330200" algn="l" rtl="0">
              <a:spcBef>
                <a:spcPts val="1600"/>
              </a:spcBef>
              <a:spcAft>
                <a:spcPts val="0"/>
              </a:spcAft>
              <a:buSzPts val="1600"/>
              <a:buAutoNum type="arabicPeriod"/>
            </a:pPr>
            <a:r>
              <a:rPr lang="en-GB" b="1"/>
              <a:t>E.g. - Outliers in Departure delays (delay &gt;360 minutes) might imply  flight been cancelled !</a:t>
            </a:r>
            <a:endParaRPr b="1"/>
          </a:p>
        </p:txBody>
      </p:sp>
      <p:sp>
        <p:nvSpPr>
          <p:cNvPr id="2" name="Slide Number Placeholder 1">
            <a:extLst>
              <a:ext uri="{FF2B5EF4-FFF2-40B4-BE49-F238E27FC236}">
                <a16:creationId xmlns:a16="http://schemas.microsoft.com/office/drawing/2014/main" id="{CD395A71-1F70-4B8F-BD18-1E1EC4288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291950" y="0"/>
            <a:ext cx="39780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Dealing with ‘Missing Values’</a:t>
            </a:r>
            <a:endParaRPr>
              <a:solidFill>
                <a:schemeClr val="dk2"/>
              </a:solidFill>
            </a:endParaRPr>
          </a:p>
        </p:txBody>
      </p:sp>
      <p:sp>
        <p:nvSpPr>
          <p:cNvPr id="302" name="Google Shape;302;p41"/>
          <p:cNvSpPr txBox="1">
            <a:spLocks noGrp="1"/>
          </p:cNvSpPr>
          <p:nvPr>
            <p:ph type="body" idx="1"/>
          </p:nvPr>
        </p:nvSpPr>
        <p:spPr>
          <a:xfrm>
            <a:off x="291950" y="1514401"/>
            <a:ext cx="3978000" cy="2577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GB" sz="1700" b="1"/>
              <a:t>NUMERICAL DATA : Replaced with mean</a:t>
            </a:r>
            <a:endParaRPr sz="1700" b="1"/>
          </a:p>
          <a:p>
            <a:pPr marL="914400" lvl="1" indent="-336550" algn="l" rtl="0">
              <a:spcBef>
                <a:spcPts val="0"/>
              </a:spcBef>
              <a:spcAft>
                <a:spcPts val="0"/>
              </a:spcAft>
              <a:buSzPts val="1700"/>
              <a:buAutoNum type="alphaLcPeriod"/>
            </a:pPr>
            <a:r>
              <a:rPr lang="en-GB" sz="1700" b="1"/>
              <a:t>E.g. Departure Delay in minutes</a:t>
            </a:r>
            <a:endParaRPr sz="1700" b="1"/>
          </a:p>
          <a:p>
            <a:pPr marL="457200" lvl="0" indent="-336550" algn="l" rtl="0">
              <a:spcBef>
                <a:spcPts val="0"/>
              </a:spcBef>
              <a:spcAft>
                <a:spcPts val="0"/>
              </a:spcAft>
              <a:buSzPts val="1700"/>
              <a:buAutoNum type="arabicPeriod"/>
            </a:pPr>
            <a:r>
              <a:rPr lang="en-GB" sz="1700" b="1"/>
              <a:t>CATEGORICAL DATA: Replaced with mode</a:t>
            </a:r>
            <a:endParaRPr sz="1700" b="1"/>
          </a:p>
          <a:p>
            <a:pPr marL="914400" lvl="1" indent="-336550" algn="l" rtl="0">
              <a:spcBef>
                <a:spcPts val="0"/>
              </a:spcBef>
              <a:spcAft>
                <a:spcPts val="0"/>
              </a:spcAft>
              <a:buSzPts val="1700"/>
              <a:buAutoNum type="alphaLcPeriod"/>
            </a:pPr>
            <a:r>
              <a:rPr lang="en-GB" sz="1700" b="1"/>
              <a:t>E.g. - Type of Travel</a:t>
            </a:r>
            <a:endParaRPr sz="1700" b="1"/>
          </a:p>
          <a:p>
            <a:pPr marL="457200" lvl="0" indent="-336550" algn="l" rtl="0">
              <a:spcBef>
                <a:spcPts val="0"/>
              </a:spcBef>
              <a:spcAft>
                <a:spcPts val="0"/>
              </a:spcAft>
              <a:buSzPts val="1700"/>
              <a:buAutoNum type="arabicPeriod"/>
            </a:pPr>
            <a:r>
              <a:rPr lang="en-GB" sz="1700" b="1"/>
              <a:t>No observations excluded owing to missingness</a:t>
            </a:r>
            <a:endParaRPr sz="1700" b="1"/>
          </a:p>
        </p:txBody>
      </p:sp>
      <p:pic>
        <p:nvPicPr>
          <p:cNvPr id="303" name="Google Shape;303;p41"/>
          <p:cNvPicPr preferRelativeResize="0"/>
          <p:nvPr/>
        </p:nvPicPr>
        <p:blipFill>
          <a:blip r:embed="rId3">
            <a:alphaModFix/>
          </a:blip>
          <a:stretch>
            <a:fillRect/>
          </a:stretch>
        </p:blipFill>
        <p:spPr>
          <a:xfrm>
            <a:off x="5009250" y="1344575"/>
            <a:ext cx="3687725" cy="2406650"/>
          </a:xfrm>
          <a:prstGeom prst="rect">
            <a:avLst/>
          </a:prstGeom>
          <a:noFill/>
          <a:ln>
            <a:noFill/>
          </a:ln>
        </p:spPr>
      </p:pic>
      <p:sp>
        <p:nvSpPr>
          <p:cNvPr id="2" name="Slide Number Placeholder 1">
            <a:extLst>
              <a:ext uri="{FF2B5EF4-FFF2-40B4-BE49-F238E27FC236}">
                <a16:creationId xmlns:a16="http://schemas.microsoft.com/office/drawing/2014/main" id="{BBF56D83-7475-4B16-9937-0C7D59A325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ctrTitle" idx="4294967295"/>
          </p:nvPr>
        </p:nvSpPr>
        <p:spPr>
          <a:xfrm>
            <a:off x="4943575" y="110325"/>
            <a:ext cx="42726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a:solidFill>
                  <a:srgbClr val="202124"/>
                </a:solidFill>
              </a:rPr>
              <a:t>How does our Model help?</a:t>
            </a:r>
            <a:endParaRPr sz="2520">
              <a:solidFill>
                <a:srgbClr val="202124"/>
              </a:solidFill>
            </a:endParaRPr>
          </a:p>
        </p:txBody>
      </p:sp>
      <p:sp>
        <p:nvSpPr>
          <p:cNvPr id="124" name="Google Shape;124;p19"/>
          <p:cNvSpPr txBox="1">
            <a:spLocks noGrp="1"/>
          </p:cNvSpPr>
          <p:nvPr>
            <p:ph type="subTitle" idx="4294967295"/>
          </p:nvPr>
        </p:nvSpPr>
        <p:spPr>
          <a:xfrm>
            <a:off x="4796075" y="906175"/>
            <a:ext cx="4190100" cy="40056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202124"/>
              </a:buClr>
              <a:buSzPts val="2200"/>
              <a:buChar char="●"/>
            </a:pPr>
            <a:r>
              <a:rPr lang="en-GB" sz="2200" b="1">
                <a:solidFill>
                  <a:srgbClr val="202124"/>
                </a:solidFill>
              </a:rPr>
              <a:t>Kaggle Dataset containing 130K flight satisfaction survey data.</a:t>
            </a:r>
            <a:endParaRPr sz="2200" b="1">
              <a:solidFill>
                <a:srgbClr val="202124"/>
              </a:solidFill>
            </a:endParaRPr>
          </a:p>
          <a:p>
            <a:pPr marL="457200" marR="0" lvl="0" indent="-368300" algn="l" rtl="0">
              <a:lnSpc>
                <a:spcPct val="100000"/>
              </a:lnSpc>
              <a:spcBef>
                <a:spcPts val="0"/>
              </a:spcBef>
              <a:spcAft>
                <a:spcPts val="0"/>
              </a:spcAft>
              <a:buClr>
                <a:srgbClr val="202124"/>
              </a:buClr>
              <a:buSzPts val="2200"/>
              <a:buChar char="●"/>
            </a:pPr>
            <a:r>
              <a:rPr lang="en-GB" sz="2200" b="1">
                <a:solidFill>
                  <a:srgbClr val="202124"/>
                </a:solidFill>
              </a:rPr>
              <a:t>Data is taken from passengers from a US airline.</a:t>
            </a:r>
            <a:endParaRPr sz="2200" b="1">
              <a:solidFill>
                <a:srgbClr val="202124"/>
              </a:solidFill>
            </a:endParaRPr>
          </a:p>
          <a:p>
            <a:pPr marL="457200" marR="0" lvl="0" indent="-368300" algn="l" rtl="0">
              <a:lnSpc>
                <a:spcPct val="100000"/>
              </a:lnSpc>
              <a:spcBef>
                <a:spcPts val="0"/>
              </a:spcBef>
              <a:spcAft>
                <a:spcPts val="0"/>
              </a:spcAft>
              <a:buClr>
                <a:srgbClr val="202124"/>
              </a:buClr>
              <a:buSzPts val="2200"/>
              <a:buChar char="●"/>
            </a:pPr>
            <a:r>
              <a:rPr lang="en-GB" sz="2200" b="1">
                <a:solidFill>
                  <a:srgbClr val="202124"/>
                </a:solidFill>
              </a:rPr>
              <a:t>Goal: Identify critical factors that ensure satisfaction.</a:t>
            </a:r>
            <a:endParaRPr sz="2200" b="1">
              <a:solidFill>
                <a:srgbClr val="202124"/>
              </a:solidFill>
            </a:endParaRPr>
          </a:p>
          <a:p>
            <a:pPr marL="457200" marR="0" lvl="0" indent="-368300" algn="l" rtl="0">
              <a:lnSpc>
                <a:spcPct val="100000"/>
              </a:lnSpc>
              <a:spcBef>
                <a:spcPts val="0"/>
              </a:spcBef>
              <a:spcAft>
                <a:spcPts val="0"/>
              </a:spcAft>
              <a:buClr>
                <a:srgbClr val="202124"/>
              </a:buClr>
              <a:buSzPts val="2200"/>
              <a:buChar char="●"/>
            </a:pPr>
            <a:r>
              <a:rPr lang="en-GB" sz="2200" b="1">
                <a:solidFill>
                  <a:srgbClr val="202124"/>
                </a:solidFill>
              </a:rPr>
              <a:t>Focus on Precision of our machine learning model.</a:t>
            </a:r>
            <a:endParaRPr sz="2200" b="1">
              <a:solidFill>
                <a:srgbClr val="202124"/>
              </a:solidFill>
            </a:endParaRPr>
          </a:p>
          <a:p>
            <a:pPr marL="0" marR="0" lvl="0" indent="0" algn="l" rtl="0">
              <a:lnSpc>
                <a:spcPct val="100000"/>
              </a:lnSpc>
              <a:spcBef>
                <a:spcPts val="0"/>
              </a:spcBef>
              <a:spcAft>
                <a:spcPts val="0"/>
              </a:spcAft>
              <a:buNone/>
            </a:pPr>
            <a:endParaRPr sz="2300" b="1">
              <a:solidFill>
                <a:srgbClr val="202124"/>
              </a:solidFill>
            </a:endParaRPr>
          </a:p>
        </p:txBody>
      </p:sp>
      <p:pic>
        <p:nvPicPr>
          <p:cNvPr id="125" name="Google Shape;125;p19"/>
          <p:cNvPicPr preferRelativeResize="0"/>
          <p:nvPr/>
        </p:nvPicPr>
        <p:blipFill>
          <a:blip r:embed="rId3">
            <a:alphaModFix/>
          </a:blip>
          <a:stretch>
            <a:fillRect/>
          </a:stretch>
        </p:blipFill>
        <p:spPr>
          <a:xfrm>
            <a:off x="-2902725" y="0"/>
            <a:ext cx="7698809" cy="5143500"/>
          </a:xfrm>
          <a:prstGeom prst="rect">
            <a:avLst/>
          </a:prstGeom>
          <a:noFill/>
          <a:ln>
            <a:noFill/>
          </a:ln>
        </p:spPr>
      </p:pic>
      <p:sp>
        <p:nvSpPr>
          <p:cNvPr id="2" name="Slide Number Placeholder 1">
            <a:extLst>
              <a:ext uri="{FF2B5EF4-FFF2-40B4-BE49-F238E27FC236}">
                <a16:creationId xmlns:a16="http://schemas.microsoft.com/office/drawing/2014/main" id="{2D3D4494-4A70-4B69-92BC-A63EEBE0A0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307650" y="206650"/>
            <a:ext cx="7688400" cy="81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Logistic Regression Model</a:t>
            </a:r>
            <a:endParaRPr sz="3000"/>
          </a:p>
        </p:txBody>
      </p:sp>
      <p:sp>
        <p:nvSpPr>
          <p:cNvPr id="309" name="Google Shape;309;p42"/>
          <p:cNvSpPr txBox="1">
            <a:spLocks noGrp="1"/>
          </p:cNvSpPr>
          <p:nvPr>
            <p:ph type="body" idx="1"/>
          </p:nvPr>
        </p:nvSpPr>
        <p:spPr>
          <a:xfrm>
            <a:off x="307650" y="1018138"/>
            <a:ext cx="3666600" cy="2984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a:t>12 parameters used</a:t>
            </a:r>
            <a:endParaRPr sz="1800"/>
          </a:p>
          <a:p>
            <a:pPr marL="457200" lvl="0" indent="-342900" algn="l" rtl="0">
              <a:spcBef>
                <a:spcPts val="0"/>
              </a:spcBef>
              <a:spcAft>
                <a:spcPts val="0"/>
              </a:spcAft>
              <a:buSzPts val="1800"/>
              <a:buChar char="➢"/>
            </a:pPr>
            <a:r>
              <a:rPr lang="en-GB" sz="1800"/>
              <a:t>All were significant</a:t>
            </a:r>
            <a:endParaRPr sz="1800"/>
          </a:p>
          <a:p>
            <a:pPr marL="457200" lvl="0" indent="-342900" algn="l" rtl="0">
              <a:spcBef>
                <a:spcPts val="0"/>
              </a:spcBef>
              <a:spcAft>
                <a:spcPts val="0"/>
              </a:spcAft>
              <a:buSzPts val="1800"/>
              <a:buChar char="➢"/>
            </a:pPr>
            <a:r>
              <a:rPr lang="en-GB" sz="1800"/>
              <a:t>Accuracy with AUC was 91%</a:t>
            </a:r>
            <a:endParaRPr sz="1800"/>
          </a:p>
          <a:p>
            <a:pPr marL="457200" lvl="0" indent="0" algn="l" rtl="0">
              <a:spcBef>
                <a:spcPts val="1200"/>
              </a:spcBef>
              <a:spcAft>
                <a:spcPts val="1200"/>
              </a:spcAft>
              <a:buNone/>
            </a:pPr>
            <a:endParaRPr sz="1800"/>
          </a:p>
        </p:txBody>
      </p:sp>
      <p:graphicFrame>
        <p:nvGraphicFramePr>
          <p:cNvPr id="310" name="Google Shape;310;p42"/>
          <p:cNvGraphicFramePr/>
          <p:nvPr/>
        </p:nvGraphicFramePr>
        <p:xfrm>
          <a:off x="5769850" y="253663"/>
          <a:ext cx="2806600" cy="4803485"/>
        </p:xfrm>
        <a:graphic>
          <a:graphicData uri="http://schemas.openxmlformats.org/drawingml/2006/table">
            <a:tbl>
              <a:tblPr>
                <a:noFill/>
                <a:tableStyleId>{5EB3F5C6-DFA3-414A-974B-420E4D75456C}</a:tableStyleId>
              </a:tblPr>
              <a:tblGrid>
                <a:gridCol w="526425">
                  <a:extLst>
                    <a:ext uri="{9D8B030D-6E8A-4147-A177-3AD203B41FA5}">
                      <a16:colId xmlns:a16="http://schemas.microsoft.com/office/drawing/2014/main" val="20000"/>
                    </a:ext>
                  </a:extLst>
                </a:gridCol>
                <a:gridCol w="2280175">
                  <a:extLst>
                    <a:ext uri="{9D8B030D-6E8A-4147-A177-3AD203B41FA5}">
                      <a16:colId xmlns:a16="http://schemas.microsoft.com/office/drawing/2014/main" val="20001"/>
                    </a:ext>
                  </a:extLst>
                </a:gridCol>
              </a:tblGrid>
              <a:tr h="445175">
                <a:tc>
                  <a:txBody>
                    <a:bodyPr/>
                    <a:lstStyle/>
                    <a:p>
                      <a:pPr marL="0" lvl="0" indent="0" algn="l" rtl="0">
                        <a:spcBef>
                          <a:spcPts val="0"/>
                        </a:spcBef>
                        <a:spcAft>
                          <a:spcPts val="0"/>
                        </a:spcAft>
                        <a:buNone/>
                      </a:pPr>
                      <a:r>
                        <a:rPr lang="en-GB" b="1">
                          <a:solidFill>
                            <a:schemeClr val="lt1"/>
                          </a:solidFill>
                        </a:rPr>
                        <a:t>X1</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Type of travel</a:t>
                      </a:r>
                      <a:endParaRPr sz="1000"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solidFill>
                            <a:schemeClr val="lt1"/>
                          </a:solidFill>
                        </a:rPr>
                        <a:t>X2</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Online Boarding</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solidFill>
                            <a:schemeClr val="lt1"/>
                          </a:solidFill>
                        </a:rPr>
                        <a:t>X3</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Seat Comfort</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b="1">
                          <a:solidFill>
                            <a:schemeClr val="lt1"/>
                          </a:solidFill>
                        </a:rPr>
                        <a:t>X4</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Flight distance</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b="1">
                          <a:solidFill>
                            <a:schemeClr val="lt1"/>
                          </a:solidFill>
                        </a:rPr>
                        <a:t>X5</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Inflight Entertainment</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b="1">
                          <a:solidFill>
                            <a:schemeClr val="lt1"/>
                          </a:solidFill>
                        </a:rPr>
                        <a:t>X6</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On Board Service</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b="1">
                          <a:solidFill>
                            <a:schemeClr val="lt1"/>
                          </a:solidFill>
                        </a:rPr>
                        <a:t>X7</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Legroom Service</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b="1">
                          <a:solidFill>
                            <a:schemeClr val="lt1"/>
                          </a:solidFill>
                        </a:rPr>
                        <a:t>X8</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Cleanliness</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GB" b="1">
                          <a:solidFill>
                            <a:schemeClr val="lt1"/>
                          </a:solidFill>
                        </a:rPr>
                        <a:t>X9</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Check-in Service</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GB" b="1">
                          <a:solidFill>
                            <a:schemeClr val="lt1"/>
                          </a:solidFill>
                        </a:rPr>
                        <a:t>X10</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Inflight service</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GB" b="1">
                          <a:solidFill>
                            <a:schemeClr val="lt1"/>
                          </a:solidFill>
                        </a:rPr>
                        <a:t>X11</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Baggage Handling</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381000">
                <a:tc>
                  <a:txBody>
                    <a:bodyPr/>
                    <a:lstStyle/>
                    <a:p>
                      <a:pPr marL="0" lvl="0" indent="0" algn="l" rtl="0">
                        <a:spcBef>
                          <a:spcPts val="0"/>
                        </a:spcBef>
                        <a:spcAft>
                          <a:spcPts val="0"/>
                        </a:spcAft>
                        <a:buNone/>
                      </a:pPr>
                      <a:r>
                        <a:rPr lang="en-GB" b="1">
                          <a:solidFill>
                            <a:schemeClr val="lt1"/>
                          </a:solidFill>
                        </a:rPr>
                        <a:t>X12</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GB" sz="1300" b="1">
                          <a:solidFill>
                            <a:schemeClr val="lt1"/>
                          </a:solidFill>
                          <a:latin typeface="Montserrat"/>
                          <a:ea typeface="Montserrat"/>
                          <a:cs typeface="Montserrat"/>
                          <a:sym typeface="Montserrat"/>
                        </a:rPr>
                        <a:t>Departure Delay</a:t>
                      </a:r>
                      <a:endParaRPr b="1">
                        <a:solidFill>
                          <a:schemeClr val="lt1"/>
                        </a:solidFill>
                        <a:latin typeface="Montserrat"/>
                        <a:ea typeface="Montserrat"/>
                        <a:cs typeface="Montserrat"/>
                        <a:sym typeface="Montserra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pic>
        <p:nvPicPr>
          <p:cNvPr id="311" name="Google Shape;311;p42"/>
          <p:cNvPicPr preferRelativeResize="0"/>
          <p:nvPr/>
        </p:nvPicPr>
        <p:blipFill>
          <a:blip r:embed="rId3">
            <a:alphaModFix/>
          </a:blip>
          <a:stretch>
            <a:fillRect/>
          </a:stretch>
        </p:blipFill>
        <p:spPr>
          <a:xfrm>
            <a:off x="496451" y="2127026"/>
            <a:ext cx="4566545" cy="2930125"/>
          </a:xfrm>
          <a:prstGeom prst="rect">
            <a:avLst/>
          </a:prstGeom>
          <a:noFill/>
          <a:ln>
            <a:noFill/>
          </a:ln>
        </p:spPr>
      </p:pic>
      <p:sp>
        <p:nvSpPr>
          <p:cNvPr id="2" name="Slide Number Placeholder 1">
            <a:extLst>
              <a:ext uri="{FF2B5EF4-FFF2-40B4-BE49-F238E27FC236}">
                <a16:creationId xmlns:a16="http://schemas.microsoft.com/office/drawing/2014/main" id="{8F41A9D1-5C7B-4FEA-BF8D-4B26E888D6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idx="4294967295"/>
          </p:nvPr>
        </p:nvSpPr>
        <p:spPr>
          <a:xfrm>
            <a:off x="363225" y="150000"/>
            <a:ext cx="80031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Montserrat"/>
                <a:ea typeface="Montserrat"/>
                <a:cs typeface="Montserrat"/>
                <a:sym typeface="Montserrat"/>
              </a:rPr>
              <a:t>Logistic Regression</a:t>
            </a:r>
            <a:endParaRPr sz="3000">
              <a:latin typeface="Montserrat"/>
              <a:ea typeface="Montserrat"/>
              <a:cs typeface="Montserrat"/>
              <a:sym typeface="Montserrat"/>
            </a:endParaRPr>
          </a:p>
        </p:txBody>
      </p:sp>
      <p:pic>
        <p:nvPicPr>
          <p:cNvPr id="317" name="Google Shape;317;p43"/>
          <p:cNvPicPr preferRelativeResize="0"/>
          <p:nvPr/>
        </p:nvPicPr>
        <p:blipFill>
          <a:blip r:embed="rId3">
            <a:alphaModFix/>
          </a:blip>
          <a:stretch>
            <a:fillRect/>
          </a:stretch>
        </p:blipFill>
        <p:spPr>
          <a:xfrm>
            <a:off x="363225" y="739600"/>
            <a:ext cx="7955425" cy="4345850"/>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B2DDBF62-B2DB-4E2E-A38B-6062251A81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4136925" y="288125"/>
            <a:ext cx="4779300" cy="857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chemeClr val="dk2"/>
                </a:solidFill>
                <a:latin typeface="Montserrat"/>
                <a:ea typeface="Montserrat"/>
                <a:cs typeface="Montserrat"/>
                <a:sym typeface="Montserrat"/>
              </a:rPr>
              <a:t>Decision Tree</a:t>
            </a:r>
            <a:endParaRPr>
              <a:solidFill>
                <a:schemeClr val="dk2"/>
              </a:solidFill>
              <a:latin typeface="Montserrat"/>
              <a:ea typeface="Montserrat"/>
              <a:cs typeface="Montserrat"/>
              <a:sym typeface="Montserrat"/>
            </a:endParaRPr>
          </a:p>
        </p:txBody>
      </p:sp>
      <p:sp>
        <p:nvSpPr>
          <p:cNvPr id="323" name="Google Shape;323;p44"/>
          <p:cNvSpPr txBox="1">
            <a:spLocks noGrp="1"/>
          </p:cNvSpPr>
          <p:nvPr>
            <p:ph type="body" idx="1"/>
          </p:nvPr>
        </p:nvSpPr>
        <p:spPr>
          <a:xfrm>
            <a:off x="4066613" y="1245750"/>
            <a:ext cx="4779300" cy="2768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GB" sz="1760" b="1"/>
              <a:t>First Split or X[1]:Online Boarding,</a:t>
            </a:r>
            <a:endParaRPr sz="1760" b="1"/>
          </a:p>
          <a:p>
            <a:pPr marL="0" lvl="0" indent="0" algn="l" rtl="0">
              <a:lnSpc>
                <a:spcPct val="95000"/>
              </a:lnSpc>
              <a:spcBef>
                <a:spcPts val="1600"/>
              </a:spcBef>
              <a:spcAft>
                <a:spcPts val="0"/>
              </a:spcAft>
              <a:buSzPts val="770"/>
              <a:buNone/>
            </a:pPr>
            <a:r>
              <a:rPr lang="en-GB" sz="1760" b="1"/>
              <a:t>Second Split or X[2]: Seat Comfort</a:t>
            </a:r>
            <a:endParaRPr sz="1760" b="1"/>
          </a:p>
          <a:p>
            <a:pPr marL="0" lvl="0" indent="0" algn="l" rtl="0">
              <a:lnSpc>
                <a:spcPct val="95000"/>
              </a:lnSpc>
              <a:spcBef>
                <a:spcPts val="1600"/>
              </a:spcBef>
              <a:spcAft>
                <a:spcPts val="0"/>
              </a:spcAft>
              <a:buSzPts val="770"/>
              <a:buNone/>
            </a:pPr>
            <a:r>
              <a:rPr lang="en-GB" sz="1760" b="1"/>
              <a:t>Third Split or X[3] : Type of Travel</a:t>
            </a:r>
            <a:endParaRPr sz="1760" b="1"/>
          </a:p>
          <a:p>
            <a:pPr marL="457200" lvl="0" indent="0" algn="l" rtl="0">
              <a:lnSpc>
                <a:spcPct val="95000"/>
              </a:lnSpc>
              <a:spcBef>
                <a:spcPts val="1600"/>
              </a:spcBef>
              <a:spcAft>
                <a:spcPts val="0"/>
              </a:spcAft>
              <a:buSzPts val="770"/>
              <a:buNone/>
            </a:pPr>
            <a:endParaRPr sz="1760" b="1"/>
          </a:p>
          <a:p>
            <a:pPr marL="0" lvl="0" indent="0" algn="l" rtl="0">
              <a:lnSpc>
                <a:spcPct val="95000"/>
              </a:lnSpc>
              <a:spcBef>
                <a:spcPts val="1600"/>
              </a:spcBef>
              <a:spcAft>
                <a:spcPts val="0"/>
              </a:spcAft>
              <a:buSzPts val="770"/>
              <a:buNone/>
            </a:pPr>
            <a:r>
              <a:rPr lang="en-GB" sz="1760" b="1"/>
              <a:t>AUC: 0.82</a:t>
            </a:r>
            <a:endParaRPr sz="1760" b="1"/>
          </a:p>
          <a:p>
            <a:pPr marL="0" lvl="0" indent="0" algn="l" rtl="0">
              <a:lnSpc>
                <a:spcPct val="95000"/>
              </a:lnSpc>
              <a:spcBef>
                <a:spcPts val="1600"/>
              </a:spcBef>
              <a:spcAft>
                <a:spcPts val="0"/>
              </a:spcAft>
              <a:buSzPts val="770"/>
              <a:buNone/>
            </a:pPr>
            <a:r>
              <a:rPr lang="en-GB" sz="1760" b="1"/>
              <a:t>Criteria used : Gini</a:t>
            </a:r>
            <a:endParaRPr sz="1760" b="1"/>
          </a:p>
          <a:p>
            <a:pPr marL="0" lvl="0" indent="0" algn="l" rtl="0">
              <a:lnSpc>
                <a:spcPct val="95000"/>
              </a:lnSpc>
              <a:spcBef>
                <a:spcPts val="1600"/>
              </a:spcBef>
              <a:spcAft>
                <a:spcPts val="1600"/>
              </a:spcAft>
              <a:buSzPts val="770"/>
              <a:buNone/>
            </a:pPr>
            <a:r>
              <a:rPr lang="en-GB" sz="1760" b="1"/>
              <a:t>Maximum Leaf Nodes: 4</a:t>
            </a:r>
            <a:endParaRPr sz="1760" b="1"/>
          </a:p>
        </p:txBody>
      </p:sp>
      <p:pic>
        <p:nvPicPr>
          <p:cNvPr id="324" name="Google Shape;324;p44"/>
          <p:cNvPicPr preferRelativeResize="0"/>
          <p:nvPr/>
        </p:nvPicPr>
        <p:blipFill>
          <a:blip r:embed="rId3">
            <a:alphaModFix/>
          </a:blip>
          <a:stretch>
            <a:fillRect/>
          </a:stretch>
        </p:blipFill>
        <p:spPr>
          <a:xfrm>
            <a:off x="63700" y="226625"/>
            <a:ext cx="3694301" cy="2223200"/>
          </a:xfrm>
          <a:prstGeom prst="rect">
            <a:avLst/>
          </a:prstGeom>
          <a:noFill/>
          <a:ln w="9525" cap="flat" cmpd="sng">
            <a:solidFill>
              <a:schemeClr val="dk2"/>
            </a:solidFill>
            <a:prstDash val="solid"/>
            <a:round/>
            <a:headEnd type="none" w="sm" len="sm"/>
            <a:tailEnd type="none" w="sm" len="sm"/>
          </a:ln>
        </p:spPr>
      </p:pic>
      <p:pic>
        <p:nvPicPr>
          <p:cNvPr id="325" name="Google Shape;325;p44"/>
          <p:cNvPicPr preferRelativeResize="0"/>
          <p:nvPr/>
        </p:nvPicPr>
        <p:blipFill>
          <a:blip r:embed="rId4">
            <a:alphaModFix/>
          </a:blip>
          <a:stretch>
            <a:fillRect/>
          </a:stretch>
        </p:blipFill>
        <p:spPr>
          <a:xfrm>
            <a:off x="63700" y="2571750"/>
            <a:ext cx="3694291" cy="2388875"/>
          </a:xfrm>
          <a:prstGeom prst="rect">
            <a:avLst/>
          </a:prstGeom>
          <a:noFill/>
          <a:ln w="9525" cap="flat" cmpd="sng">
            <a:solidFill>
              <a:schemeClr val="dk2"/>
            </a:solidFill>
            <a:prstDash val="solid"/>
            <a:round/>
            <a:headEnd type="none" w="sm" len="sm"/>
            <a:tailEnd type="none" w="sm" len="sm"/>
          </a:ln>
        </p:spPr>
      </p:pic>
      <p:sp>
        <p:nvSpPr>
          <p:cNvPr id="326" name="Google Shape;326;p44"/>
          <p:cNvSpPr/>
          <p:nvPr/>
        </p:nvSpPr>
        <p:spPr>
          <a:xfrm>
            <a:off x="1814100" y="416175"/>
            <a:ext cx="768325" cy="257575"/>
          </a:xfrm>
          <a:custGeom>
            <a:avLst/>
            <a:gdLst/>
            <a:ahLst/>
            <a:cxnLst/>
            <a:rect l="l" t="t" r="r" b="b"/>
            <a:pathLst>
              <a:path w="30733" h="10303" extrusionOk="0">
                <a:moveTo>
                  <a:pt x="0" y="9817"/>
                </a:moveTo>
                <a:cubicBezTo>
                  <a:pt x="3844" y="9817"/>
                  <a:pt x="8087" y="11110"/>
                  <a:pt x="11525" y="9391"/>
                </a:cubicBezTo>
                <a:cubicBezTo>
                  <a:pt x="17900" y="6204"/>
                  <a:pt x="23606" y="0"/>
                  <a:pt x="30733" y="0"/>
                </a:cubicBezTo>
              </a:path>
            </a:pathLst>
          </a:custGeom>
          <a:noFill/>
          <a:ln w="9525" cap="flat" cmpd="sng">
            <a:solidFill>
              <a:schemeClr val="dk2"/>
            </a:solidFill>
            <a:prstDash val="solid"/>
            <a:round/>
            <a:headEnd type="none" w="med" len="med"/>
            <a:tailEnd type="none" w="med" len="med"/>
          </a:ln>
        </p:spPr>
      </p:sp>
      <p:sp>
        <p:nvSpPr>
          <p:cNvPr id="327" name="Google Shape;327;p44"/>
          <p:cNvSpPr txBox="1"/>
          <p:nvPr/>
        </p:nvSpPr>
        <p:spPr>
          <a:xfrm>
            <a:off x="2625100" y="288125"/>
            <a:ext cx="81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solidFill>
                  <a:srgbClr val="38761D"/>
                </a:solidFill>
                <a:latin typeface="Montserrat"/>
                <a:ea typeface="Montserrat"/>
                <a:cs typeface="Montserrat"/>
                <a:sym typeface="Montserrat"/>
              </a:rPr>
              <a:t>Satisfied</a:t>
            </a:r>
            <a:endParaRPr sz="900" b="1">
              <a:solidFill>
                <a:srgbClr val="38761D"/>
              </a:solidFill>
              <a:latin typeface="Montserrat"/>
              <a:ea typeface="Montserrat"/>
              <a:cs typeface="Montserrat"/>
              <a:sym typeface="Montserrat"/>
            </a:endParaRPr>
          </a:p>
        </p:txBody>
      </p:sp>
      <p:sp>
        <p:nvSpPr>
          <p:cNvPr id="328" name="Google Shape;328;p44"/>
          <p:cNvSpPr/>
          <p:nvPr/>
        </p:nvSpPr>
        <p:spPr>
          <a:xfrm>
            <a:off x="352150" y="320125"/>
            <a:ext cx="917725" cy="451400"/>
          </a:xfrm>
          <a:custGeom>
            <a:avLst/>
            <a:gdLst/>
            <a:ahLst/>
            <a:cxnLst/>
            <a:rect l="l" t="t" r="r" b="b"/>
            <a:pathLst>
              <a:path w="36709" h="18056" extrusionOk="0">
                <a:moveTo>
                  <a:pt x="36709" y="16221"/>
                </a:moveTo>
                <a:cubicBezTo>
                  <a:pt x="29772" y="17036"/>
                  <a:pt x="22778" y="17501"/>
                  <a:pt x="15793" y="17501"/>
                </a:cubicBezTo>
                <a:cubicBezTo>
                  <a:pt x="13659" y="17501"/>
                  <a:pt x="11166" y="18685"/>
                  <a:pt x="9391" y="17501"/>
                </a:cubicBezTo>
                <a:cubicBezTo>
                  <a:pt x="7294" y="16102"/>
                  <a:pt x="8831" y="12214"/>
                  <a:pt x="7256" y="10245"/>
                </a:cubicBezTo>
                <a:cubicBezTo>
                  <a:pt x="4642" y="6977"/>
                  <a:pt x="1871" y="3743"/>
                  <a:pt x="0" y="0"/>
                </a:cubicBezTo>
              </a:path>
            </a:pathLst>
          </a:custGeom>
          <a:noFill/>
          <a:ln w="9525" cap="flat" cmpd="sng">
            <a:solidFill>
              <a:schemeClr val="dk2"/>
            </a:solidFill>
            <a:prstDash val="solid"/>
            <a:round/>
            <a:headEnd type="none" w="med" len="med"/>
            <a:tailEnd type="none" w="med" len="med"/>
          </a:ln>
        </p:spPr>
      </p:sp>
      <p:sp>
        <p:nvSpPr>
          <p:cNvPr id="329" name="Google Shape;329;p44"/>
          <p:cNvSpPr txBox="1"/>
          <p:nvPr/>
        </p:nvSpPr>
        <p:spPr>
          <a:xfrm>
            <a:off x="106700" y="74700"/>
            <a:ext cx="91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solidFill>
                  <a:srgbClr val="38761D"/>
                </a:solidFill>
                <a:highlight>
                  <a:srgbClr val="FFFFFF"/>
                </a:highlight>
                <a:latin typeface="Montserrat"/>
                <a:ea typeface="Montserrat"/>
                <a:cs typeface="Montserrat"/>
                <a:sym typeface="Montserrat"/>
              </a:rPr>
              <a:t>Dissatisfied</a:t>
            </a:r>
            <a:endParaRPr sz="900" b="1">
              <a:solidFill>
                <a:srgbClr val="38761D"/>
              </a:solidFill>
              <a:highlight>
                <a:srgbClr val="FFFFFF"/>
              </a:highlight>
              <a:latin typeface="Montserrat"/>
              <a:ea typeface="Montserrat"/>
              <a:cs typeface="Montserrat"/>
              <a:sym typeface="Montserrat"/>
            </a:endParaRPr>
          </a:p>
        </p:txBody>
      </p:sp>
      <p:sp>
        <p:nvSpPr>
          <p:cNvPr id="2" name="Slide Number Placeholder 1">
            <a:extLst>
              <a:ext uri="{FF2B5EF4-FFF2-40B4-BE49-F238E27FC236}">
                <a16:creationId xmlns:a16="http://schemas.microsoft.com/office/drawing/2014/main" id="{5174B81A-5F27-4AA7-B41D-0513E0B9EA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5"/>
          <p:cNvPicPr preferRelativeResize="0"/>
          <p:nvPr/>
        </p:nvPicPr>
        <p:blipFill>
          <a:blip r:embed="rId3">
            <a:alphaModFix/>
          </a:blip>
          <a:stretch>
            <a:fillRect/>
          </a:stretch>
        </p:blipFill>
        <p:spPr>
          <a:xfrm>
            <a:off x="0" y="0"/>
            <a:ext cx="4572000" cy="2733175"/>
          </a:xfrm>
          <a:prstGeom prst="rect">
            <a:avLst/>
          </a:prstGeom>
          <a:noFill/>
          <a:ln w="9525" cap="flat" cmpd="sng">
            <a:solidFill>
              <a:schemeClr val="dk2"/>
            </a:solidFill>
            <a:prstDash val="solid"/>
            <a:round/>
            <a:headEnd type="none" w="sm" len="sm"/>
            <a:tailEnd type="none" w="sm" len="sm"/>
          </a:ln>
        </p:spPr>
      </p:pic>
      <p:pic>
        <p:nvPicPr>
          <p:cNvPr id="335" name="Google Shape;335;p45"/>
          <p:cNvPicPr preferRelativeResize="0"/>
          <p:nvPr/>
        </p:nvPicPr>
        <p:blipFill>
          <a:blip r:embed="rId4">
            <a:alphaModFix/>
          </a:blip>
          <a:stretch>
            <a:fillRect/>
          </a:stretch>
        </p:blipFill>
        <p:spPr>
          <a:xfrm>
            <a:off x="4572000" y="0"/>
            <a:ext cx="4572000" cy="2733175"/>
          </a:xfrm>
          <a:prstGeom prst="rect">
            <a:avLst/>
          </a:prstGeom>
          <a:noFill/>
          <a:ln w="9525" cap="flat" cmpd="sng">
            <a:solidFill>
              <a:schemeClr val="dk2"/>
            </a:solidFill>
            <a:prstDash val="solid"/>
            <a:round/>
            <a:headEnd type="none" w="sm" len="sm"/>
            <a:tailEnd type="none" w="sm" len="sm"/>
          </a:ln>
        </p:spPr>
      </p:pic>
      <p:pic>
        <p:nvPicPr>
          <p:cNvPr id="336" name="Google Shape;336;p45"/>
          <p:cNvPicPr preferRelativeResize="0"/>
          <p:nvPr/>
        </p:nvPicPr>
        <p:blipFill>
          <a:blip r:embed="rId5">
            <a:alphaModFix/>
          </a:blip>
          <a:stretch>
            <a:fillRect/>
          </a:stretch>
        </p:blipFill>
        <p:spPr>
          <a:xfrm>
            <a:off x="0" y="2733175"/>
            <a:ext cx="4571999" cy="2410325"/>
          </a:xfrm>
          <a:prstGeom prst="rect">
            <a:avLst/>
          </a:prstGeom>
          <a:noFill/>
          <a:ln w="9525" cap="flat" cmpd="sng">
            <a:solidFill>
              <a:schemeClr val="dk2"/>
            </a:solidFill>
            <a:prstDash val="solid"/>
            <a:round/>
            <a:headEnd type="none" w="sm" len="sm"/>
            <a:tailEnd type="none" w="sm" len="sm"/>
          </a:ln>
        </p:spPr>
      </p:pic>
      <p:pic>
        <p:nvPicPr>
          <p:cNvPr id="337" name="Google Shape;337;p45"/>
          <p:cNvPicPr preferRelativeResize="0"/>
          <p:nvPr/>
        </p:nvPicPr>
        <p:blipFill>
          <a:blip r:embed="rId6">
            <a:alphaModFix/>
          </a:blip>
          <a:stretch>
            <a:fillRect/>
          </a:stretch>
        </p:blipFill>
        <p:spPr>
          <a:xfrm>
            <a:off x="4572000" y="2733175"/>
            <a:ext cx="4571999" cy="2410325"/>
          </a:xfrm>
          <a:prstGeom prst="rect">
            <a:avLst/>
          </a:prstGeom>
          <a:noFill/>
          <a:ln w="9525" cap="flat" cmpd="sng">
            <a:solidFill>
              <a:schemeClr val="dk2"/>
            </a:solidFill>
            <a:prstDash val="solid"/>
            <a:round/>
            <a:headEnd type="none" w="sm" len="sm"/>
            <a:tailEnd type="none" w="sm" len="sm"/>
          </a:ln>
        </p:spPr>
      </p:pic>
      <p:sp>
        <p:nvSpPr>
          <p:cNvPr id="338" name="Google Shape;338;p45"/>
          <p:cNvSpPr txBox="1"/>
          <p:nvPr/>
        </p:nvSpPr>
        <p:spPr>
          <a:xfrm>
            <a:off x="351500" y="0"/>
            <a:ext cx="66198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GB" sz="1850" b="1">
                <a:latin typeface="Lato"/>
                <a:ea typeface="Lato"/>
                <a:cs typeface="Lato"/>
                <a:sym typeface="Lato"/>
              </a:rPr>
              <a:t>Some important Observations</a:t>
            </a:r>
            <a:endParaRPr/>
          </a:p>
        </p:txBody>
      </p:sp>
      <p:sp>
        <p:nvSpPr>
          <p:cNvPr id="2" name="Slide Number Placeholder 1">
            <a:extLst>
              <a:ext uri="{FF2B5EF4-FFF2-40B4-BE49-F238E27FC236}">
                <a16:creationId xmlns:a16="http://schemas.microsoft.com/office/drawing/2014/main" id="{030D4873-61D1-4529-AF23-8BC525310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729450" y="188825"/>
            <a:ext cx="7688400" cy="7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000">
                <a:solidFill>
                  <a:schemeClr val="dk2"/>
                </a:solidFill>
              </a:rPr>
              <a:t>Feature Selection</a:t>
            </a:r>
            <a:endParaRPr sz="3000">
              <a:solidFill>
                <a:schemeClr val="dk2"/>
              </a:solidFill>
            </a:endParaRPr>
          </a:p>
        </p:txBody>
      </p:sp>
      <p:sp>
        <p:nvSpPr>
          <p:cNvPr id="344" name="Google Shape;344;p46"/>
          <p:cNvSpPr txBox="1">
            <a:spLocks noGrp="1"/>
          </p:cNvSpPr>
          <p:nvPr>
            <p:ph type="body" idx="1"/>
          </p:nvPr>
        </p:nvSpPr>
        <p:spPr>
          <a:xfrm>
            <a:off x="727800" y="914400"/>
            <a:ext cx="7688400" cy="33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dk2"/>
                </a:solidFill>
              </a:rPr>
              <a:t>The data was segregated into categorical and numerical features. By visualizing specific trends in the data we were able to gain the following insights:</a:t>
            </a:r>
            <a:endParaRPr sz="1700" b="1">
              <a:solidFill>
                <a:schemeClr val="dk2"/>
              </a:solidFill>
            </a:endParaRPr>
          </a:p>
          <a:p>
            <a:pPr marL="457200" lvl="0" indent="-323850" algn="l" rtl="0">
              <a:spcBef>
                <a:spcPts val="1200"/>
              </a:spcBef>
              <a:spcAft>
                <a:spcPts val="0"/>
              </a:spcAft>
              <a:buClr>
                <a:schemeClr val="dk2"/>
              </a:buClr>
              <a:buSzPts val="1500"/>
              <a:buFont typeface="Lato"/>
              <a:buChar char="●"/>
            </a:pPr>
            <a:r>
              <a:rPr lang="en-GB" sz="1600" b="1">
                <a:solidFill>
                  <a:schemeClr val="dk2"/>
                </a:solidFill>
              </a:rPr>
              <a:t>Gender doesn't play an important role in the satisfaction, as men and women seems to equally concerned about the same factors so we dropped the column/attribute of gender</a:t>
            </a:r>
            <a:br>
              <a:rPr lang="en-GB" sz="1600" b="1">
                <a:solidFill>
                  <a:schemeClr val="dk2"/>
                </a:solidFill>
              </a:rPr>
            </a:br>
            <a:endParaRPr sz="1600" b="1">
              <a:solidFill>
                <a:schemeClr val="dk2"/>
              </a:solidFill>
            </a:endParaRPr>
          </a:p>
          <a:p>
            <a:pPr marL="457200" lvl="0" indent="-323850" algn="l" rtl="0">
              <a:spcBef>
                <a:spcPts val="0"/>
              </a:spcBef>
              <a:spcAft>
                <a:spcPts val="0"/>
              </a:spcAft>
              <a:buClr>
                <a:schemeClr val="dk2"/>
              </a:buClr>
              <a:buSzPts val="1500"/>
              <a:buFont typeface="Lato"/>
              <a:buChar char="●"/>
            </a:pPr>
            <a:r>
              <a:rPr lang="en-GB" sz="1600" b="1">
                <a:solidFill>
                  <a:schemeClr val="dk2"/>
                </a:solidFill>
              </a:rPr>
              <a:t>Number of returning/loyal customers for this airline is high, however, the dissatisfaction level is high irrespective of the loyalty. Airline will have to work on maintaining the loyal/returning customers.</a:t>
            </a:r>
            <a:br>
              <a:rPr lang="en-GB" sz="1600" b="1">
                <a:solidFill>
                  <a:schemeClr val="dk2"/>
                </a:solidFill>
              </a:rPr>
            </a:br>
            <a:endParaRPr sz="1600" b="1">
              <a:solidFill>
                <a:schemeClr val="dk2"/>
              </a:solidFill>
            </a:endParaRPr>
          </a:p>
          <a:p>
            <a:pPr marL="457200" lvl="0" indent="-323850" algn="l" rtl="0">
              <a:spcBef>
                <a:spcPts val="0"/>
              </a:spcBef>
              <a:spcAft>
                <a:spcPts val="0"/>
              </a:spcAft>
              <a:buClr>
                <a:schemeClr val="dk2"/>
              </a:buClr>
              <a:buSzPts val="1500"/>
              <a:buFont typeface="Lato"/>
              <a:buChar char="●"/>
            </a:pPr>
            <a:r>
              <a:rPr lang="en-GB" sz="1600" b="1">
                <a:solidFill>
                  <a:schemeClr val="dk2"/>
                </a:solidFill>
              </a:rPr>
              <a:t>Age and Gate location does not play a huge role in satisfaction for a customer so we dropped those columns as well.</a:t>
            </a:r>
            <a:endParaRPr sz="1600" b="1">
              <a:solidFill>
                <a:schemeClr val="dk2"/>
              </a:solidFill>
            </a:endParaRPr>
          </a:p>
          <a:p>
            <a:pPr marL="0" lvl="0" indent="0" algn="l" rtl="0">
              <a:spcBef>
                <a:spcPts val="1200"/>
              </a:spcBef>
              <a:spcAft>
                <a:spcPts val="1200"/>
              </a:spcAft>
              <a:buNone/>
            </a:pPr>
            <a:endParaRPr sz="1700" b="1">
              <a:solidFill>
                <a:schemeClr val="dk2"/>
              </a:solidFill>
            </a:endParaRPr>
          </a:p>
        </p:txBody>
      </p:sp>
      <p:sp>
        <p:nvSpPr>
          <p:cNvPr id="2" name="Slide Number Placeholder 1">
            <a:extLst>
              <a:ext uri="{FF2B5EF4-FFF2-40B4-BE49-F238E27FC236}">
                <a16:creationId xmlns:a16="http://schemas.microsoft.com/office/drawing/2014/main" id="{9A01AC43-5A31-4007-A9DE-E354965A8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465325" y="168000"/>
            <a:ext cx="76884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000">
                <a:solidFill>
                  <a:schemeClr val="dk2"/>
                </a:solidFill>
              </a:rPr>
              <a:t>XGboost model</a:t>
            </a:r>
            <a:endParaRPr sz="3000">
              <a:solidFill>
                <a:schemeClr val="dk2"/>
              </a:solidFill>
            </a:endParaRPr>
          </a:p>
        </p:txBody>
      </p:sp>
      <p:pic>
        <p:nvPicPr>
          <p:cNvPr id="350" name="Google Shape;350;p47"/>
          <p:cNvPicPr preferRelativeResize="0"/>
          <p:nvPr/>
        </p:nvPicPr>
        <p:blipFill>
          <a:blip r:embed="rId3">
            <a:alphaModFix/>
          </a:blip>
          <a:stretch>
            <a:fillRect/>
          </a:stretch>
        </p:blipFill>
        <p:spPr>
          <a:xfrm>
            <a:off x="465325" y="875990"/>
            <a:ext cx="8362324" cy="3833885"/>
          </a:xfrm>
          <a:prstGeom prst="rect">
            <a:avLst/>
          </a:prstGeom>
          <a:noFill/>
          <a:ln w="9525" cap="flat" cmpd="sng">
            <a:solidFill>
              <a:schemeClr val="dk2"/>
            </a:solidFill>
            <a:prstDash val="solid"/>
            <a:round/>
            <a:headEnd type="none" w="sm" len="sm"/>
            <a:tailEnd type="none" w="sm" len="sm"/>
          </a:ln>
        </p:spPr>
      </p:pic>
      <p:sp>
        <p:nvSpPr>
          <p:cNvPr id="351" name="Google Shape;351;p47"/>
          <p:cNvSpPr txBox="1"/>
          <p:nvPr/>
        </p:nvSpPr>
        <p:spPr>
          <a:xfrm>
            <a:off x="5153725" y="1680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AUC Train: 0.9805</a:t>
            </a:r>
            <a:endParaRPr/>
          </a:p>
          <a:p>
            <a:pPr marL="0" lvl="0" indent="0" algn="l" rtl="0">
              <a:spcBef>
                <a:spcPts val="0"/>
              </a:spcBef>
              <a:spcAft>
                <a:spcPts val="0"/>
              </a:spcAft>
              <a:buNone/>
            </a:pPr>
            <a:r>
              <a:rPr lang="en-GB"/>
              <a:t>AUC Test: 0.9802</a:t>
            </a:r>
            <a:endParaRPr/>
          </a:p>
        </p:txBody>
      </p:sp>
      <p:sp>
        <p:nvSpPr>
          <p:cNvPr id="2" name="Slide Number Placeholder 1">
            <a:extLst>
              <a:ext uri="{FF2B5EF4-FFF2-40B4-BE49-F238E27FC236}">
                <a16:creationId xmlns:a16="http://schemas.microsoft.com/office/drawing/2014/main" id="{436AA2D2-3F56-4ECD-9C11-A243182C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669200" y="429325"/>
            <a:ext cx="7688400" cy="74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solidFill>
                  <a:schemeClr val="dk2"/>
                </a:solidFill>
              </a:rPr>
              <a:t>Gridsearch</a:t>
            </a:r>
            <a:endParaRPr sz="3000">
              <a:solidFill>
                <a:schemeClr val="dk2"/>
              </a:solidFill>
            </a:endParaRPr>
          </a:p>
        </p:txBody>
      </p:sp>
      <p:pic>
        <p:nvPicPr>
          <p:cNvPr id="358" name="Google Shape;358;p48"/>
          <p:cNvPicPr preferRelativeResize="0"/>
          <p:nvPr/>
        </p:nvPicPr>
        <p:blipFill>
          <a:blip r:embed="rId3">
            <a:alphaModFix/>
          </a:blip>
          <a:stretch>
            <a:fillRect/>
          </a:stretch>
        </p:blipFill>
        <p:spPr>
          <a:xfrm>
            <a:off x="669200" y="994569"/>
            <a:ext cx="6124791" cy="2020553"/>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578C7F4A-6882-4EE6-95F2-D8E8D4870B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pic>
        <p:nvPicPr>
          <p:cNvPr id="3" name="Google Shape;364;p49">
            <a:extLst>
              <a:ext uri="{FF2B5EF4-FFF2-40B4-BE49-F238E27FC236}">
                <a16:creationId xmlns:a16="http://schemas.microsoft.com/office/drawing/2014/main" id="{AA67E8C8-E0C7-5F17-1139-A1E5222097DA}"/>
              </a:ext>
            </a:extLst>
          </p:cNvPr>
          <p:cNvPicPr preferRelativeResize="0"/>
          <p:nvPr/>
        </p:nvPicPr>
        <p:blipFill>
          <a:blip r:embed="rId4">
            <a:alphaModFix/>
          </a:blip>
          <a:stretch>
            <a:fillRect/>
          </a:stretch>
        </p:blipFill>
        <p:spPr>
          <a:xfrm>
            <a:off x="669200" y="3063088"/>
            <a:ext cx="7141885" cy="171113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0"/>
          <p:cNvSpPr txBox="1">
            <a:spLocks noGrp="1"/>
          </p:cNvSpPr>
          <p:nvPr>
            <p:ph type="title"/>
          </p:nvPr>
        </p:nvSpPr>
        <p:spPr>
          <a:xfrm>
            <a:off x="107175" y="326550"/>
            <a:ext cx="7688400" cy="63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000" dirty="0">
                <a:solidFill>
                  <a:schemeClr val="dk2"/>
                </a:solidFill>
              </a:rPr>
              <a:t>Sorting by Mean Validation Scores</a:t>
            </a:r>
            <a:endParaRPr sz="3000" dirty="0">
              <a:solidFill>
                <a:schemeClr val="dk2"/>
              </a:solidFill>
            </a:endParaRPr>
          </a:p>
        </p:txBody>
      </p:sp>
      <p:sp>
        <p:nvSpPr>
          <p:cNvPr id="370" name="Google Shape;370;p50"/>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1" name="Google Shape;371;p50"/>
          <p:cNvPicPr preferRelativeResize="0"/>
          <p:nvPr/>
        </p:nvPicPr>
        <p:blipFill rotWithShape="1">
          <a:blip r:embed="rId3">
            <a:alphaModFix/>
          </a:blip>
          <a:srcRect r="1652" b="3493"/>
          <a:stretch/>
        </p:blipFill>
        <p:spPr>
          <a:xfrm>
            <a:off x="107175" y="1268025"/>
            <a:ext cx="8785576" cy="2516375"/>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371C6F12-CDEB-43F7-BB59-B6094238A4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CEB2-3449-496C-86C7-23B3DF45626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9A4EEBB-7454-40F9-87D9-CD5983E72F5C}"/>
              </a:ext>
            </a:extLst>
          </p:cNvPr>
          <p:cNvSpPr>
            <a:spLocks noGrp="1"/>
          </p:cNvSpPr>
          <p:nvPr>
            <p:ph type="body" idx="1"/>
          </p:nvPr>
        </p:nvSpPr>
        <p:spPr/>
        <p:txBody>
          <a:bodyPr/>
          <a:lstStyle/>
          <a:p>
            <a:endParaRPr lang="en-US"/>
          </a:p>
        </p:txBody>
      </p:sp>
      <p:pic>
        <p:nvPicPr>
          <p:cNvPr id="2050" name="Picture 2" descr="image">
            <a:extLst>
              <a:ext uri="{FF2B5EF4-FFF2-40B4-BE49-F238E27FC236}">
                <a16:creationId xmlns:a16="http://schemas.microsoft.com/office/drawing/2014/main" id="{466F114A-1A71-4EFB-9F77-A20661B5D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02" y="0"/>
            <a:ext cx="8370849"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D0C632-3D2F-4810-8E83-4036592F78CB}"/>
              </a:ext>
            </a:extLst>
          </p:cNvPr>
          <p:cNvSpPr txBox="1"/>
          <p:nvPr/>
        </p:nvSpPr>
        <p:spPr>
          <a:xfrm>
            <a:off x="4817326" y="3477934"/>
            <a:ext cx="4572000" cy="461665"/>
          </a:xfrm>
          <a:prstGeom prst="rect">
            <a:avLst/>
          </a:prstGeom>
          <a:noFill/>
        </p:spPr>
        <p:txBody>
          <a:bodyPr wrap="square">
            <a:spAutoFit/>
          </a:bodyPr>
          <a:lstStyle/>
          <a:p>
            <a:r>
              <a:rPr lang="en-GB" sz="2400" b="1" dirty="0">
                <a:solidFill>
                  <a:schemeClr val="dk2"/>
                </a:solidFill>
              </a:rPr>
              <a:t>Accuracy on Train Sample</a:t>
            </a:r>
            <a:endParaRPr lang="en-US" sz="2400" b="1" dirty="0"/>
          </a:p>
        </p:txBody>
      </p:sp>
      <p:sp>
        <p:nvSpPr>
          <p:cNvPr id="4" name="Slide Number Placeholder 3">
            <a:extLst>
              <a:ext uri="{FF2B5EF4-FFF2-40B4-BE49-F238E27FC236}">
                <a16:creationId xmlns:a16="http://schemas.microsoft.com/office/drawing/2014/main" id="{1AE4AD46-85A3-4038-A84B-4C05CA260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Tree>
    <p:extLst>
      <p:ext uri="{BB962C8B-B14F-4D97-AF65-F5344CB8AC3E}">
        <p14:creationId xmlns:p14="http://schemas.microsoft.com/office/powerpoint/2010/main" val="1950699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5B49-0F3B-4F77-ABBD-684DF8DD091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EB4314D-316F-4603-9D25-14BE4FAD4C66}"/>
              </a:ext>
            </a:extLst>
          </p:cNvPr>
          <p:cNvSpPr>
            <a:spLocks noGrp="1"/>
          </p:cNvSpPr>
          <p:nvPr>
            <p:ph type="body" idx="1"/>
          </p:nvPr>
        </p:nvSpPr>
        <p:spPr/>
        <p:txBody>
          <a:bodyPr/>
          <a:lstStyle/>
          <a:p>
            <a:endParaRPr lang="en-US"/>
          </a:p>
        </p:txBody>
      </p:sp>
      <p:pic>
        <p:nvPicPr>
          <p:cNvPr id="1026" name="Picture 2" descr="image">
            <a:extLst>
              <a:ext uri="{FF2B5EF4-FFF2-40B4-BE49-F238E27FC236}">
                <a16:creationId xmlns:a16="http://schemas.microsoft.com/office/drawing/2014/main" id="{45B31E63-98EE-4B2E-B6B2-D026C78A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66442"/>
            <a:ext cx="7985125" cy="50106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9C1FD3-603A-42DE-82E4-C3F3C3918180}"/>
              </a:ext>
            </a:extLst>
          </p:cNvPr>
          <p:cNvSpPr txBox="1"/>
          <p:nvPr/>
        </p:nvSpPr>
        <p:spPr>
          <a:xfrm>
            <a:off x="4330391" y="1608004"/>
            <a:ext cx="4572000" cy="461665"/>
          </a:xfrm>
          <a:prstGeom prst="rect">
            <a:avLst/>
          </a:prstGeom>
          <a:noFill/>
        </p:spPr>
        <p:txBody>
          <a:bodyPr wrap="square">
            <a:spAutoFit/>
          </a:bodyPr>
          <a:lstStyle/>
          <a:p>
            <a:r>
              <a:rPr lang="en-GB" sz="2400" b="1" dirty="0">
                <a:solidFill>
                  <a:schemeClr val="dk2"/>
                </a:solidFill>
              </a:rPr>
              <a:t>Accuracy on Test Sample</a:t>
            </a:r>
            <a:endParaRPr lang="en-US" sz="2400" b="1" dirty="0"/>
          </a:p>
        </p:txBody>
      </p:sp>
      <p:sp>
        <p:nvSpPr>
          <p:cNvPr id="5" name="Slide Number Placeholder 4">
            <a:extLst>
              <a:ext uri="{FF2B5EF4-FFF2-40B4-BE49-F238E27FC236}">
                <a16:creationId xmlns:a16="http://schemas.microsoft.com/office/drawing/2014/main" id="{C6DECB15-6C12-4EF3-A79B-76D3AF3F6A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249719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p:nvPr/>
        </p:nvSpPr>
        <p:spPr>
          <a:xfrm>
            <a:off x="0" y="0"/>
            <a:ext cx="87171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3000"/>
          </a:p>
        </p:txBody>
      </p:sp>
      <p:sp>
        <p:nvSpPr>
          <p:cNvPr id="131" name="Google Shape;131;p20"/>
          <p:cNvSpPr txBox="1"/>
          <p:nvPr/>
        </p:nvSpPr>
        <p:spPr>
          <a:xfrm>
            <a:off x="175750" y="73800"/>
            <a:ext cx="92559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Model Strategy:</a:t>
            </a:r>
            <a:endParaRPr sz="2520" b="1">
              <a:solidFill>
                <a:srgbClr val="202124"/>
              </a:solidFill>
              <a:latin typeface="Raleway"/>
              <a:ea typeface="Raleway"/>
              <a:cs typeface="Raleway"/>
              <a:sym typeface="Raleway"/>
            </a:endParaRPr>
          </a:p>
        </p:txBody>
      </p:sp>
      <p:sp>
        <p:nvSpPr>
          <p:cNvPr id="132" name="Google Shape;132;p20"/>
          <p:cNvSpPr txBox="1"/>
          <p:nvPr/>
        </p:nvSpPr>
        <p:spPr>
          <a:xfrm>
            <a:off x="175750" y="581122"/>
            <a:ext cx="8541300" cy="2405700"/>
          </a:xfrm>
          <a:prstGeom prst="rect">
            <a:avLst/>
          </a:prstGeom>
          <a:noFill/>
          <a:ln>
            <a:noFill/>
          </a:ln>
        </p:spPr>
        <p:txBody>
          <a:bodyPr spcFirstLastPara="1" wrap="square" lIns="91425" tIns="91425" rIns="91425" bIns="91425" anchor="t" anchorCtr="0">
            <a:spAutoFit/>
          </a:bodyPr>
          <a:lstStyle/>
          <a:p>
            <a:pPr marL="457200" lvl="0" indent="-346075" algn="l" rtl="0">
              <a:lnSpc>
                <a:spcPct val="170000"/>
              </a:lnSpc>
              <a:spcBef>
                <a:spcPts val="0"/>
              </a:spcBef>
              <a:spcAft>
                <a:spcPts val="0"/>
              </a:spcAft>
              <a:buClr>
                <a:schemeClr val="dk2"/>
              </a:buClr>
              <a:buSzPts val="1850"/>
              <a:buFont typeface="Lato"/>
              <a:buAutoNum type="arabicPeriod"/>
            </a:pPr>
            <a:r>
              <a:rPr lang="en-GB" sz="1850" b="1" dirty="0">
                <a:solidFill>
                  <a:schemeClr val="dk2"/>
                </a:solidFill>
                <a:latin typeface="Lato"/>
                <a:ea typeface="Lato"/>
                <a:cs typeface="Lato"/>
                <a:sym typeface="Lato"/>
              </a:rPr>
              <a:t>Satisfaction plays a key role in determining whether user will return or not.</a:t>
            </a:r>
            <a:endParaRPr sz="1850" b="1" dirty="0">
              <a:solidFill>
                <a:schemeClr val="dk2"/>
              </a:solidFill>
              <a:latin typeface="Lato"/>
              <a:ea typeface="Lato"/>
              <a:cs typeface="Lato"/>
              <a:sym typeface="Lato"/>
            </a:endParaRPr>
          </a:p>
          <a:p>
            <a:pPr marL="457200" lvl="0" indent="-346075" algn="l" rtl="0">
              <a:lnSpc>
                <a:spcPct val="170000"/>
              </a:lnSpc>
              <a:spcBef>
                <a:spcPts val="0"/>
              </a:spcBef>
              <a:spcAft>
                <a:spcPts val="0"/>
              </a:spcAft>
              <a:buClr>
                <a:schemeClr val="dk2"/>
              </a:buClr>
              <a:buSzPts val="1850"/>
              <a:buFont typeface="Lato"/>
              <a:buAutoNum type="arabicPeriod"/>
            </a:pPr>
            <a:r>
              <a:rPr lang="en-GB" sz="1850" b="1" dirty="0">
                <a:solidFill>
                  <a:schemeClr val="dk2"/>
                </a:solidFill>
                <a:latin typeface="Lato"/>
                <a:ea typeface="Lato"/>
                <a:cs typeface="Lato"/>
                <a:sym typeface="Lato"/>
              </a:rPr>
              <a:t>Model tries to predict satisfaction for a passenger based on provided features.</a:t>
            </a:r>
            <a:endParaRPr sz="1850" b="1" dirty="0">
              <a:solidFill>
                <a:schemeClr val="dk2"/>
              </a:solidFill>
              <a:latin typeface="Lato"/>
              <a:ea typeface="Lato"/>
              <a:cs typeface="Lato"/>
              <a:sym typeface="Lato"/>
            </a:endParaRPr>
          </a:p>
          <a:p>
            <a:pPr marL="457200" lvl="0" indent="-346075" algn="l" rtl="0">
              <a:lnSpc>
                <a:spcPct val="170000"/>
              </a:lnSpc>
              <a:spcBef>
                <a:spcPts val="0"/>
              </a:spcBef>
              <a:spcAft>
                <a:spcPts val="0"/>
              </a:spcAft>
              <a:buClr>
                <a:schemeClr val="dk2"/>
              </a:buClr>
              <a:buSzPts val="1850"/>
              <a:buFont typeface="Lato"/>
              <a:buAutoNum type="arabicPeriod"/>
            </a:pPr>
            <a:r>
              <a:rPr lang="en-GB" sz="1850" b="1" dirty="0" err="1">
                <a:solidFill>
                  <a:schemeClr val="dk2"/>
                </a:solidFill>
                <a:latin typeface="Lato"/>
                <a:ea typeface="Lato"/>
                <a:cs typeface="Lato"/>
                <a:sym typeface="Lato"/>
              </a:rPr>
              <a:t>Analyze</a:t>
            </a:r>
            <a:r>
              <a:rPr lang="en-GB" sz="1850" b="1" dirty="0">
                <a:solidFill>
                  <a:schemeClr val="dk2"/>
                </a:solidFill>
                <a:latin typeface="Lato"/>
                <a:ea typeface="Lato"/>
                <a:cs typeface="Lato"/>
                <a:sym typeface="Lato"/>
              </a:rPr>
              <a:t> importance of feature to determine which factors can be improved to convert a First-time passenger to the returning passenger group.</a:t>
            </a:r>
            <a:endParaRPr sz="1850" b="1" dirty="0">
              <a:solidFill>
                <a:schemeClr val="dk2"/>
              </a:solidFill>
              <a:latin typeface="Lato"/>
              <a:ea typeface="Lato"/>
              <a:cs typeface="Lato"/>
              <a:sym typeface="Lato"/>
            </a:endParaRPr>
          </a:p>
        </p:txBody>
      </p:sp>
      <p:pic>
        <p:nvPicPr>
          <p:cNvPr id="133" name="Google Shape;133;p20"/>
          <p:cNvPicPr preferRelativeResize="0"/>
          <p:nvPr/>
        </p:nvPicPr>
        <p:blipFill>
          <a:blip r:embed="rId3">
            <a:alphaModFix/>
          </a:blip>
          <a:stretch>
            <a:fillRect/>
          </a:stretch>
        </p:blipFill>
        <p:spPr>
          <a:xfrm>
            <a:off x="0" y="3114625"/>
            <a:ext cx="3043325" cy="2028875"/>
          </a:xfrm>
          <a:prstGeom prst="rect">
            <a:avLst/>
          </a:prstGeom>
          <a:noFill/>
          <a:ln>
            <a:noFill/>
          </a:ln>
        </p:spPr>
      </p:pic>
      <p:pic>
        <p:nvPicPr>
          <p:cNvPr id="134" name="Google Shape;134;p20"/>
          <p:cNvPicPr preferRelativeResize="0"/>
          <p:nvPr/>
        </p:nvPicPr>
        <p:blipFill>
          <a:blip r:embed="rId4">
            <a:alphaModFix/>
          </a:blip>
          <a:stretch>
            <a:fillRect/>
          </a:stretch>
        </p:blipFill>
        <p:spPr>
          <a:xfrm>
            <a:off x="6086650" y="3117100"/>
            <a:ext cx="3043325" cy="2028873"/>
          </a:xfrm>
          <a:prstGeom prst="rect">
            <a:avLst/>
          </a:prstGeom>
          <a:noFill/>
          <a:ln>
            <a:noFill/>
          </a:ln>
        </p:spPr>
      </p:pic>
      <p:pic>
        <p:nvPicPr>
          <p:cNvPr id="135" name="Google Shape;135;p20"/>
          <p:cNvPicPr preferRelativeResize="0"/>
          <p:nvPr/>
        </p:nvPicPr>
        <p:blipFill>
          <a:blip r:embed="rId5">
            <a:alphaModFix/>
          </a:blip>
          <a:stretch>
            <a:fillRect/>
          </a:stretch>
        </p:blipFill>
        <p:spPr>
          <a:xfrm>
            <a:off x="3043325" y="3117101"/>
            <a:ext cx="3043325" cy="2023903"/>
          </a:xfrm>
          <a:prstGeom prst="rect">
            <a:avLst/>
          </a:prstGeom>
          <a:noFill/>
          <a:ln>
            <a:noFill/>
          </a:ln>
        </p:spPr>
      </p:pic>
      <p:sp>
        <p:nvSpPr>
          <p:cNvPr id="2" name="Slide Number Placeholder 1">
            <a:extLst>
              <a:ext uri="{FF2B5EF4-FFF2-40B4-BE49-F238E27FC236}">
                <a16:creationId xmlns:a16="http://schemas.microsoft.com/office/drawing/2014/main" id="{74DE8975-5A4B-4404-B3F6-2B43CF6AE7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body" idx="1"/>
          </p:nvPr>
        </p:nvSpPr>
        <p:spPr>
          <a:xfrm>
            <a:off x="727800" y="180325"/>
            <a:ext cx="7688400" cy="1112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1018"/>
              <a:buNone/>
            </a:pPr>
            <a:r>
              <a:rPr lang="en-GB" sz="1402" b="1">
                <a:solidFill>
                  <a:schemeClr val="dk2"/>
                </a:solidFill>
              </a:rPr>
              <a:t>Based on the performance metrics shown in the previous table, we choose the best model with learning rate of 0.2 and maximum depth of 4 as it gives us the highest mean train and validation scores.Also a graph comparing performance of the model w.r.t number of trees and depth and Mean validation AUC scores. From the below graph we can infer that the mean validation AUC increases as we increase the max depth, which gives us a good basis for the parameters to be selected for our final xgboost model.</a:t>
            </a:r>
            <a:endParaRPr sz="1402" b="1">
              <a:solidFill>
                <a:schemeClr val="dk2"/>
              </a:solidFill>
            </a:endParaRPr>
          </a:p>
        </p:txBody>
      </p:sp>
      <p:pic>
        <p:nvPicPr>
          <p:cNvPr id="385" name="Google Shape;385;p52"/>
          <p:cNvPicPr preferRelativeResize="0"/>
          <p:nvPr/>
        </p:nvPicPr>
        <p:blipFill>
          <a:blip r:embed="rId3">
            <a:alphaModFix/>
          </a:blip>
          <a:stretch>
            <a:fillRect/>
          </a:stretch>
        </p:blipFill>
        <p:spPr>
          <a:xfrm>
            <a:off x="1430200" y="1611825"/>
            <a:ext cx="5924550" cy="3181350"/>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3223510C-1FCB-4975-B38C-3104A80BB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3" name="Google Shape;393;p53"/>
          <p:cNvPicPr preferRelativeResize="0"/>
          <p:nvPr/>
        </p:nvPicPr>
        <p:blipFill>
          <a:blip r:embed="rId3">
            <a:alphaModFix/>
          </a:blip>
          <a:stretch>
            <a:fillRect/>
          </a:stretch>
        </p:blipFill>
        <p:spPr>
          <a:xfrm>
            <a:off x="4824437" y="874429"/>
            <a:ext cx="3850308" cy="3103940"/>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77913C7E-8DE1-4CF3-AF00-3D23171709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pic>
        <p:nvPicPr>
          <p:cNvPr id="8" name="Picture 7" descr="Chart, treemap chart&#10;&#10;Description automatically generated">
            <a:extLst>
              <a:ext uri="{FF2B5EF4-FFF2-40B4-BE49-F238E27FC236}">
                <a16:creationId xmlns:a16="http://schemas.microsoft.com/office/drawing/2014/main" id="{38BD3464-22AA-4200-B33C-84A093A6CA1D}"/>
              </a:ext>
            </a:extLst>
          </p:cNvPr>
          <p:cNvPicPr>
            <a:picLocks noChangeAspect="1"/>
          </p:cNvPicPr>
          <p:nvPr/>
        </p:nvPicPr>
        <p:blipFill>
          <a:blip r:embed="rId4"/>
          <a:stretch>
            <a:fillRect/>
          </a:stretch>
        </p:blipFill>
        <p:spPr>
          <a:xfrm>
            <a:off x="721692" y="874429"/>
            <a:ext cx="3850308" cy="3103940"/>
          </a:xfrm>
          <a:prstGeom prst="rect">
            <a:avLst/>
          </a:prstGeom>
          <a:ln>
            <a:solidFill>
              <a:schemeClr val="bg2"/>
            </a:solidFill>
          </a:ln>
        </p:spPr>
      </p:pic>
      <p:sp>
        <p:nvSpPr>
          <p:cNvPr id="9" name="TextBox 8">
            <a:extLst>
              <a:ext uri="{FF2B5EF4-FFF2-40B4-BE49-F238E27FC236}">
                <a16:creationId xmlns:a16="http://schemas.microsoft.com/office/drawing/2014/main" id="{CD981E7B-115F-4B71-9FE4-D22C73CFFE04}"/>
              </a:ext>
            </a:extLst>
          </p:cNvPr>
          <p:cNvSpPr txBox="1"/>
          <p:nvPr/>
        </p:nvSpPr>
        <p:spPr>
          <a:xfrm>
            <a:off x="1160307" y="4133277"/>
            <a:ext cx="3850308" cy="461665"/>
          </a:xfrm>
          <a:prstGeom prst="rect">
            <a:avLst/>
          </a:prstGeom>
          <a:noFill/>
        </p:spPr>
        <p:txBody>
          <a:bodyPr wrap="square">
            <a:spAutoFit/>
          </a:bodyPr>
          <a:lstStyle/>
          <a:p>
            <a:r>
              <a:rPr lang="en-GB" sz="2400" b="1" dirty="0">
                <a:solidFill>
                  <a:schemeClr val="dk2"/>
                </a:solidFill>
              </a:rPr>
              <a:t>Before Grid Search</a:t>
            </a:r>
            <a:endParaRPr lang="en-US" sz="2400" b="1" dirty="0"/>
          </a:p>
        </p:txBody>
      </p:sp>
      <p:sp>
        <p:nvSpPr>
          <p:cNvPr id="10" name="TextBox 9">
            <a:extLst>
              <a:ext uri="{FF2B5EF4-FFF2-40B4-BE49-F238E27FC236}">
                <a16:creationId xmlns:a16="http://schemas.microsoft.com/office/drawing/2014/main" id="{13DBF717-36DF-4EAF-82A5-75E6E83105B7}"/>
              </a:ext>
            </a:extLst>
          </p:cNvPr>
          <p:cNvSpPr txBox="1"/>
          <p:nvPr/>
        </p:nvSpPr>
        <p:spPr>
          <a:xfrm>
            <a:off x="5293692" y="4133276"/>
            <a:ext cx="3850308" cy="461665"/>
          </a:xfrm>
          <a:prstGeom prst="rect">
            <a:avLst/>
          </a:prstGeom>
          <a:noFill/>
        </p:spPr>
        <p:txBody>
          <a:bodyPr wrap="square">
            <a:spAutoFit/>
          </a:bodyPr>
          <a:lstStyle/>
          <a:p>
            <a:r>
              <a:rPr lang="en-GB" sz="2400" b="1" dirty="0">
                <a:solidFill>
                  <a:schemeClr val="dk2"/>
                </a:solidFill>
              </a:rPr>
              <a:t>After Grid Search</a:t>
            </a:r>
            <a:endParaRPr lang="en-US"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08" name="Google Shape;408;p5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09" name="Google Shape;409;p55"/>
          <p:cNvSpPr txBox="1"/>
          <p:nvPr/>
        </p:nvSpPr>
        <p:spPr>
          <a:xfrm>
            <a:off x="185854" y="0"/>
            <a:ext cx="867564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latin typeface="Lato"/>
                <a:ea typeface="Lato"/>
                <a:cs typeface="Lato"/>
                <a:sym typeface="Lato"/>
              </a:rPr>
              <a:t>SHAP Summary Plot</a:t>
            </a:r>
            <a:endParaRPr sz="2400" b="1" dirty="0">
              <a:latin typeface="Lato"/>
              <a:ea typeface="Lato"/>
              <a:cs typeface="Lato"/>
              <a:sym typeface="Lato"/>
            </a:endParaRPr>
          </a:p>
        </p:txBody>
      </p:sp>
      <p:pic>
        <p:nvPicPr>
          <p:cNvPr id="410" name="Google Shape;410;p55"/>
          <p:cNvPicPr preferRelativeResize="0"/>
          <p:nvPr/>
        </p:nvPicPr>
        <p:blipFill>
          <a:blip r:embed="rId3">
            <a:alphaModFix/>
          </a:blip>
          <a:stretch>
            <a:fillRect/>
          </a:stretch>
        </p:blipFill>
        <p:spPr>
          <a:xfrm>
            <a:off x="282497" y="492949"/>
            <a:ext cx="8393151" cy="4479565"/>
          </a:xfrm>
          <a:prstGeom prst="rect">
            <a:avLst/>
          </a:prstGeom>
          <a:noFill/>
          <a:ln>
            <a:solidFill>
              <a:schemeClr val="bg2"/>
            </a:solidFill>
          </a:ln>
        </p:spPr>
      </p:pic>
      <p:sp>
        <p:nvSpPr>
          <p:cNvPr id="2" name="Slide Number Placeholder 1">
            <a:extLst>
              <a:ext uri="{FF2B5EF4-FFF2-40B4-BE49-F238E27FC236}">
                <a16:creationId xmlns:a16="http://schemas.microsoft.com/office/drawing/2014/main" id="{46F90BDD-597A-466D-AD09-80064C5B3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16" name="Google Shape;416;p56"/>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7" name="Google Shape;417;p56"/>
          <p:cNvPicPr preferRelativeResize="0"/>
          <p:nvPr/>
        </p:nvPicPr>
        <p:blipFill>
          <a:blip r:embed="rId3">
            <a:alphaModFix/>
          </a:blip>
          <a:stretch>
            <a:fillRect/>
          </a:stretch>
        </p:blipFill>
        <p:spPr>
          <a:xfrm>
            <a:off x="199300" y="729838"/>
            <a:ext cx="4372700" cy="2615528"/>
          </a:xfrm>
          <a:prstGeom prst="rect">
            <a:avLst/>
          </a:prstGeom>
          <a:noFill/>
          <a:ln>
            <a:solidFill>
              <a:schemeClr val="bg2"/>
            </a:solidFill>
          </a:ln>
        </p:spPr>
      </p:pic>
      <p:pic>
        <p:nvPicPr>
          <p:cNvPr id="418" name="Google Shape;418;p56"/>
          <p:cNvPicPr preferRelativeResize="0"/>
          <p:nvPr/>
        </p:nvPicPr>
        <p:blipFill rotWithShape="1">
          <a:blip r:embed="rId4">
            <a:alphaModFix/>
          </a:blip>
          <a:srcRect r="2208" b="2574"/>
          <a:stretch/>
        </p:blipFill>
        <p:spPr>
          <a:xfrm>
            <a:off x="4572001" y="727877"/>
            <a:ext cx="4372700" cy="2615528"/>
          </a:xfrm>
          <a:prstGeom prst="rect">
            <a:avLst/>
          </a:prstGeom>
          <a:noFill/>
          <a:ln>
            <a:solidFill>
              <a:schemeClr val="bg2"/>
            </a:solidFill>
          </a:ln>
        </p:spPr>
      </p:pic>
      <p:sp>
        <p:nvSpPr>
          <p:cNvPr id="419" name="Google Shape;419;p56"/>
          <p:cNvSpPr txBox="1"/>
          <p:nvPr/>
        </p:nvSpPr>
        <p:spPr>
          <a:xfrm>
            <a:off x="85000" y="94532"/>
            <a:ext cx="4149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latin typeface="Lato"/>
                <a:ea typeface="Lato"/>
                <a:cs typeface="Lato"/>
                <a:sym typeface="Lato"/>
              </a:rPr>
              <a:t>SHAP dependence plots</a:t>
            </a:r>
            <a:endParaRPr sz="2400" b="1" dirty="0">
              <a:latin typeface="Lato"/>
              <a:ea typeface="Lato"/>
              <a:cs typeface="Lato"/>
              <a:sym typeface="Lato"/>
            </a:endParaRPr>
          </a:p>
        </p:txBody>
      </p:sp>
      <p:sp>
        <p:nvSpPr>
          <p:cNvPr id="7" name="Google Shape;427;p57">
            <a:extLst>
              <a:ext uri="{FF2B5EF4-FFF2-40B4-BE49-F238E27FC236}">
                <a16:creationId xmlns:a16="http://schemas.microsoft.com/office/drawing/2014/main" id="{C7346E8F-0C89-4FCD-AD25-5BDAFB854DCF}"/>
              </a:ext>
            </a:extLst>
          </p:cNvPr>
          <p:cNvSpPr txBox="1"/>
          <p:nvPr/>
        </p:nvSpPr>
        <p:spPr>
          <a:xfrm>
            <a:off x="70118" y="3391653"/>
            <a:ext cx="61986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ato"/>
                <a:ea typeface="Lato"/>
                <a:cs typeface="Lato"/>
                <a:sym typeface="Lato"/>
              </a:rPr>
              <a:t>Individual SHAP plot on the most important feature</a:t>
            </a:r>
            <a:endParaRPr sz="1800" b="1" dirty="0">
              <a:latin typeface="Lato"/>
              <a:ea typeface="Lato"/>
              <a:cs typeface="Lato"/>
              <a:sym typeface="Lato"/>
            </a:endParaRPr>
          </a:p>
        </p:txBody>
      </p:sp>
      <p:pic>
        <p:nvPicPr>
          <p:cNvPr id="8" name="Google Shape;426;p57">
            <a:extLst>
              <a:ext uri="{FF2B5EF4-FFF2-40B4-BE49-F238E27FC236}">
                <a16:creationId xmlns:a16="http://schemas.microsoft.com/office/drawing/2014/main" id="{A04FB225-F781-49EE-B4FA-3E68B8824C04}"/>
              </a:ext>
            </a:extLst>
          </p:cNvPr>
          <p:cNvPicPr preferRelativeResize="0"/>
          <p:nvPr/>
        </p:nvPicPr>
        <p:blipFill rotWithShape="1">
          <a:blip r:embed="rId5">
            <a:alphaModFix/>
          </a:blip>
          <a:srcRect r="1377" b="1427"/>
          <a:stretch/>
        </p:blipFill>
        <p:spPr>
          <a:xfrm>
            <a:off x="199301" y="3869259"/>
            <a:ext cx="8745400" cy="1102794"/>
          </a:xfrm>
          <a:prstGeom prst="rect">
            <a:avLst/>
          </a:prstGeom>
          <a:noFill/>
          <a:ln>
            <a:solidFill>
              <a:schemeClr val="bg2"/>
            </a:solidFill>
          </a:ln>
        </p:spPr>
      </p:pic>
      <p:sp>
        <p:nvSpPr>
          <p:cNvPr id="2" name="Slide Number Placeholder 1">
            <a:extLst>
              <a:ext uri="{FF2B5EF4-FFF2-40B4-BE49-F238E27FC236}">
                <a16:creationId xmlns:a16="http://schemas.microsoft.com/office/drawing/2014/main" id="{AB7C8D34-C375-410B-A0A3-C465F5D474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8"/>
          <p:cNvSpPr txBox="1"/>
          <p:nvPr/>
        </p:nvSpPr>
        <p:spPr>
          <a:xfrm>
            <a:off x="201350" y="58900"/>
            <a:ext cx="35595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Neural Network</a:t>
            </a:r>
            <a:endParaRPr sz="2520" b="1">
              <a:solidFill>
                <a:srgbClr val="202124"/>
              </a:solidFill>
              <a:latin typeface="Raleway"/>
              <a:ea typeface="Raleway"/>
              <a:cs typeface="Raleway"/>
              <a:sym typeface="Raleway"/>
            </a:endParaRPr>
          </a:p>
        </p:txBody>
      </p:sp>
      <p:pic>
        <p:nvPicPr>
          <p:cNvPr id="433" name="Google Shape;433;p58"/>
          <p:cNvPicPr preferRelativeResize="0"/>
          <p:nvPr/>
        </p:nvPicPr>
        <p:blipFill>
          <a:blip r:embed="rId3">
            <a:alphaModFix/>
          </a:blip>
          <a:stretch>
            <a:fillRect/>
          </a:stretch>
        </p:blipFill>
        <p:spPr>
          <a:xfrm>
            <a:off x="152400" y="784000"/>
            <a:ext cx="8839200" cy="4128266"/>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C0767C85-FC91-48B7-A85B-F31C38CD6F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9" name="Google Shape;439;p59"/>
          <p:cNvSpPr txBox="1">
            <a:spLocks noGrp="1"/>
          </p:cNvSpPr>
          <p:nvPr>
            <p:ph type="body" idx="1"/>
          </p:nvPr>
        </p:nvSpPr>
        <p:spPr>
          <a:xfrm>
            <a:off x="731100" y="194483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0" name="Google Shape;440;p59"/>
          <p:cNvPicPr preferRelativeResize="0"/>
          <p:nvPr/>
        </p:nvPicPr>
        <p:blipFill rotWithShape="1">
          <a:blip r:embed="rId3">
            <a:alphaModFix/>
          </a:blip>
          <a:srcRect r="10825"/>
          <a:stretch/>
        </p:blipFill>
        <p:spPr>
          <a:xfrm>
            <a:off x="70624" y="591525"/>
            <a:ext cx="9002751" cy="3825549"/>
          </a:xfrm>
          <a:prstGeom prst="rect">
            <a:avLst/>
          </a:prstGeom>
          <a:noFill/>
          <a:ln w="9525" cap="flat" cmpd="sng">
            <a:solidFill>
              <a:schemeClr val="dk2"/>
            </a:solidFill>
            <a:prstDash val="solid"/>
            <a:round/>
            <a:headEnd type="none" w="sm" len="sm"/>
            <a:tailEnd type="none" w="sm" len="sm"/>
          </a:ln>
        </p:spPr>
      </p:pic>
      <p:sp>
        <p:nvSpPr>
          <p:cNvPr id="441" name="Google Shape;441;p59"/>
          <p:cNvSpPr txBox="1"/>
          <p:nvPr/>
        </p:nvSpPr>
        <p:spPr>
          <a:xfrm>
            <a:off x="0" y="18825"/>
            <a:ext cx="35595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Results</a:t>
            </a:r>
            <a:endParaRPr sz="2520" b="1">
              <a:solidFill>
                <a:srgbClr val="202124"/>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249AC2FC-6715-40D4-8E9C-3CE7B4157F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8D01-6678-4608-A4D8-8E47867C333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6F8252F-DD18-40AC-BC74-4C91E902400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166122E-C922-42CE-B71E-4B79EE2E67E6}"/>
              </a:ext>
            </a:extLst>
          </p:cNvPr>
          <p:cNvPicPr>
            <a:picLocks noChangeAspect="1"/>
          </p:cNvPicPr>
          <p:nvPr/>
        </p:nvPicPr>
        <p:blipFill>
          <a:blip r:embed="rId2"/>
          <a:stretch>
            <a:fillRect/>
          </a:stretch>
        </p:blipFill>
        <p:spPr>
          <a:xfrm>
            <a:off x="302656" y="477236"/>
            <a:ext cx="8538687" cy="4607364"/>
          </a:xfrm>
          <a:prstGeom prst="rect">
            <a:avLst/>
          </a:prstGeom>
          <a:ln>
            <a:solidFill>
              <a:schemeClr val="accent1"/>
            </a:solidFill>
          </a:ln>
        </p:spPr>
      </p:pic>
      <p:sp>
        <p:nvSpPr>
          <p:cNvPr id="7" name="Google Shape;449;p60">
            <a:extLst>
              <a:ext uri="{FF2B5EF4-FFF2-40B4-BE49-F238E27FC236}">
                <a16:creationId xmlns:a16="http://schemas.microsoft.com/office/drawing/2014/main" id="{5855AFE7-7B5B-40BE-BC5B-94F499DC5B8B}"/>
              </a:ext>
            </a:extLst>
          </p:cNvPr>
          <p:cNvSpPr txBox="1"/>
          <p:nvPr/>
        </p:nvSpPr>
        <p:spPr>
          <a:xfrm>
            <a:off x="172872" y="36024"/>
            <a:ext cx="8798253" cy="5724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dirty="0">
                <a:solidFill>
                  <a:srgbClr val="202124"/>
                </a:solidFill>
                <a:latin typeface="Raleway"/>
                <a:ea typeface="Raleway"/>
                <a:cs typeface="Raleway"/>
                <a:sym typeface="Raleway"/>
              </a:rPr>
              <a:t>Running Grid-search recommendation on Test Sample</a:t>
            </a:r>
            <a:endParaRPr sz="2520" b="1" dirty="0">
              <a:solidFill>
                <a:srgbClr val="202124"/>
              </a:solidFill>
              <a:latin typeface="Raleway"/>
              <a:ea typeface="Raleway"/>
              <a:cs typeface="Raleway"/>
              <a:sym typeface="Raleway"/>
            </a:endParaRPr>
          </a:p>
        </p:txBody>
      </p:sp>
      <p:sp>
        <p:nvSpPr>
          <p:cNvPr id="8" name="Slide Number Placeholder 7">
            <a:extLst>
              <a:ext uri="{FF2B5EF4-FFF2-40B4-BE49-F238E27FC236}">
                <a16:creationId xmlns:a16="http://schemas.microsoft.com/office/drawing/2014/main" id="{6242C368-DD9C-4CED-A28B-349822D969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extLst>
      <p:ext uri="{BB962C8B-B14F-4D97-AF65-F5344CB8AC3E}">
        <p14:creationId xmlns:p14="http://schemas.microsoft.com/office/powerpoint/2010/main" val="300864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7" name="Google Shape;447;p60"/>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8" name="Google Shape;448;p60"/>
          <p:cNvPicPr preferRelativeResize="0"/>
          <p:nvPr/>
        </p:nvPicPr>
        <p:blipFill rotWithShape="1">
          <a:blip r:embed="rId3">
            <a:alphaModFix/>
          </a:blip>
          <a:srcRect t="9901"/>
          <a:stretch/>
        </p:blipFill>
        <p:spPr>
          <a:xfrm>
            <a:off x="0" y="949025"/>
            <a:ext cx="9144002" cy="3646175"/>
          </a:xfrm>
          <a:prstGeom prst="rect">
            <a:avLst/>
          </a:prstGeom>
          <a:noFill/>
          <a:ln w="9525" cap="flat" cmpd="sng">
            <a:solidFill>
              <a:schemeClr val="dk2"/>
            </a:solidFill>
            <a:prstDash val="solid"/>
            <a:round/>
            <a:headEnd type="none" w="sm" len="sm"/>
            <a:tailEnd type="none" w="sm" len="sm"/>
          </a:ln>
        </p:spPr>
      </p:pic>
      <p:sp>
        <p:nvSpPr>
          <p:cNvPr id="449" name="Google Shape;449;p60"/>
          <p:cNvSpPr txBox="1"/>
          <p:nvPr/>
        </p:nvSpPr>
        <p:spPr>
          <a:xfrm>
            <a:off x="201350" y="58900"/>
            <a:ext cx="5902800" cy="88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dirty="0">
                <a:solidFill>
                  <a:srgbClr val="202124"/>
                </a:solidFill>
                <a:latin typeface="Raleway"/>
                <a:ea typeface="Raleway"/>
                <a:cs typeface="Raleway"/>
                <a:sym typeface="Raleway"/>
              </a:rPr>
              <a:t>Neural Network</a:t>
            </a:r>
            <a:endParaRPr sz="2520" b="1" dirty="0">
              <a:solidFill>
                <a:srgbClr val="202124"/>
              </a:solidFill>
              <a:latin typeface="Raleway"/>
              <a:ea typeface="Raleway"/>
              <a:cs typeface="Raleway"/>
              <a:sym typeface="Raleway"/>
            </a:endParaRPr>
          </a:p>
          <a:p>
            <a:pPr marL="0" lvl="0" indent="0" algn="l" rtl="0">
              <a:spcBef>
                <a:spcPts val="0"/>
              </a:spcBef>
              <a:spcAft>
                <a:spcPts val="0"/>
              </a:spcAft>
              <a:buNone/>
            </a:pPr>
            <a:r>
              <a:rPr lang="en-GB" sz="2020" b="1" dirty="0">
                <a:solidFill>
                  <a:srgbClr val="202124"/>
                </a:solidFill>
                <a:latin typeface="Raleway"/>
                <a:ea typeface="Raleway"/>
                <a:cs typeface="Raleway"/>
                <a:sym typeface="Raleway"/>
              </a:rPr>
              <a:t>Building our model with cv = 10</a:t>
            </a:r>
            <a:endParaRPr sz="2020" b="1" dirty="0">
              <a:solidFill>
                <a:srgbClr val="202124"/>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3260FA80-6A6C-4658-9C0C-E01252B88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5" name="Google Shape;455;p6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6" name="Google Shape;456;p61"/>
          <p:cNvPicPr preferRelativeResize="0"/>
          <p:nvPr/>
        </p:nvPicPr>
        <p:blipFill>
          <a:blip r:embed="rId3">
            <a:alphaModFix/>
          </a:blip>
          <a:stretch>
            <a:fillRect/>
          </a:stretch>
        </p:blipFill>
        <p:spPr>
          <a:xfrm>
            <a:off x="0" y="733950"/>
            <a:ext cx="9144002" cy="4041622"/>
          </a:xfrm>
          <a:prstGeom prst="rect">
            <a:avLst/>
          </a:prstGeom>
          <a:noFill/>
          <a:ln w="9525" cap="flat" cmpd="sng">
            <a:solidFill>
              <a:schemeClr val="dk2"/>
            </a:solidFill>
            <a:prstDash val="solid"/>
            <a:round/>
            <a:headEnd type="none" w="sm" len="sm"/>
            <a:tailEnd type="none" w="sm" len="sm"/>
          </a:ln>
        </p:spPr>
      </p:pic>
      <p:sp>
        <p:nvSpPr>
          <p:cNvPr id="457" name="Google Shape;457;p61"/>
          <p:cNvSpPr txBox="1"/>
          <p:nvPr/>
        </p:nvSpPr>
        <p:spPr>
          <a:xfrm>
            <a:off x="0" y="94050"/>
            <a:ext cx="35595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Results</a:t>
            </a:r>
            <a:endParaRPr sz="2520" b="1">
              <a:solidFill>
                <a:srgbClr val="202124"/>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7E405BF4-B9F4-4625-87D4-E1D8866FD4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p:nvPr/>
        </p:nvSpPr>
        <p:spPr>
          <a:xfrm>
            <a:off x="0" y="0"/>
            <a:ext cx="87171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3000"/>
          </a:p>
        </p:txBody>
      </p:sp>
      <p:sp>
        <p:nvSpPr>
          <p:cNvPr id="463" name="Google Shape;463;p62"/>
          <p:cNvSpPr txBox="1"/>
          <p:nvPr/>
        </p:nvSpPr>
        <p:spPr>
          <a:xfrm>
            <a:off x="234350" y="73800"/>
            <a:ext cx="9255900" cy="57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20" b="1">
                <a:solidFill>
                  <a:srgbClr val="202124"/>
                </a:solidFill>
                <a:latin typeface="Raleway"/>
                <a:ea typeface="Raleway"/>
                <a:cs typeface="Raleway"/>
                <a:sym typeface="Raleway"/>
              </a:rPr>
              <a:t>Conclusion</a:t>
            </a:r>
            <a:endParaRPr sz="2520" b="1">
              <a:solidFill>
                <a:srgbClr val="202124"/>
              </a:solidFill>
              <a:latin typeface="Raleway"/>
              <a:ea typeface="Raleway"/>
              <a:cs typeface="Raleway"/>
              <a:sym typeface="Raleway"/>
            </a:endParaRPr>
          </a:p>
        </p:txBody>
      </p:sp>
      <p:sp>
        <p:nvSpPr>
          <p:cNvPr id="464" name="Google Shape;464;p62"/>
          <p:cNvSpPr txBox="1"/>
          <p:nvPr/>
        </p:nvSpPr>
        <p:spPr>
          <a:xfrm>
            <a:off x="234350" y="646500"/>
            <a:ext cx="8717100" cy="4056465"/>
          </a:xfrm>
          <a:prstGeom prst="rect">
            <a:avLst/>
          </a:prstGeom>
          <a:noFill/>
          <a:ln>
            <a:noFill/>
          </a:ln>
        </p:spPr>
        <p:txBody>
          <a:bodyPr spcFirstLastPara="1" wrap="square" lIns="91425" tIns="91425" rIns="91425" bIns="91425" anchor="t" anchorCtr="0">
            <a:spAutoFit/>
          </a:bodyPr>
          <a:lstStyle/>
          <a:p>
            <a:pPr marL="111125" lvl="0" algn="l" rtl="0">
              <a:lnSpc>
                <a:spcPct val="170000"/>
              </a:lnSpc>
              <a:spcBef>
                <a:spcPts val="0"/>
              </a:spcBef>
              <a:spcAft>
                <a:spcPts val="0"/>
              </a:spcAft>
              <a:buClr>
                <a:schemeClr val="dk2"/>
              </a:buClr>
              <a:buSzPts val="1850"/>
            </a:pPr>
            <a:r>
              <a:rPr lang="en-US" sz="1850" b="1" dirty="0">
                <a:solidFill>
                  <a:schemeClr val="dk2"/>
                </a:solidFill>
                <a:latin typeface="Lato"/>
                <a:ea typeface="Lato"/>
                <a:cs typeface="Lato"/>
                <a:sym typeface="Lato"/>
              </a:rPr>
              <a:t>Based on the results of the </a:t>
            </a:r>
            <a:r>
              <a:rPr lang="en-US" sz="1850" b="1" dirty="0" err="1">
                <a:solidFill>
                  <a:schemeClr val="dk2"/>
                </a:solidFill>
                <a:latin typeface="Lato"/>
                <a:ea typeface="Lato"/>
                <a:cs typeface="Lato"/>
                <a:sym typeface="Lato"/>
              </a:rPr>
              <a:t>XGBoost</a:t>
            </a:r>
            <a:r>
              <a:rPr lang="en-US" sz="1850" b="1" dirty="0">
                <a:solidFill>
                  <a:schemeClr val="dk2"/>
                </a:solidFill>
                <a:latin typeface="Lato"/>
                <a:ea typeface="Lato"/>
                <a:cs typeface="Lato"/>
                <a:sym typeface="Lato"/>
              </a:rPr>
              <a:t> &amp; Neural Network:</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We prefer the </a:t>
            </a:r>
            <a:r>
              <a:rPr lang="en-US" sz="1850" b="1" dirty="0" err="1">
                <a:solidFill>
                  <a:schemeClr val="dk2"/>
                </a:solidFill>
                <a:latin typeface="Lato"/>
                <a:ea typeface="Lato"/>
                <a:cs typeface="Lato"/>
                <a:sym typeface="Lato"/>
              </a:rPr>
              <a:t>XGBoost</a:t>
            </a:r>
            <a:r>
              <a:rPr lang="en-US" sz="1850" b="1" dirty="0">
                <a:solidFill>
                  <a:schemeClr val="dk2"/>
                </a:solidFill>
                <a:latin typeface="Lato"/>
                <a:ea typeface="Lato"/>
                <a:cs typeface="Lato"/>
                <a:sym typeface="Lato"/>
              </a:rPr>
              <a:t> Model over the Neural network based on accuracy.</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Airlines should highly focus on inflight wi-fi experience.</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Satisfaction also depends on the minimizing travel delays.</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Provide promotional offers to business travelers as they bring most business</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Ease of online booking is important for all customers.</a:t>
            </a:r>
          </a:p>
          <a:p>
            <a:pPr marL="568325" lvl="0" indent="-457200" algn="l" rtl="0">
              <a:lnSpc>
                <a:spcPct val="170000"/>
              </a:lnSpc>
              <a:spcBef>
                <a:spcPts val="0"/>
              </a:spcBef>
              <a:spcAft>
                <a:spcPts val="0"/>
              </a:spcAft>
              <a:buClr>
                <a:schemeClr val="dk2"/>
              </a:buClr>
              <a:buSzPts val="1850"/>
              <a:buFont typeface="+mj-lt"/>
              <a:buAutoNum type="arabicPeriod"/>
            </a:pPr>
            <a:r>
              <a:rPr lang="en-US" sz="1850" b="1" dirty="0">
                <a:solidFill>
                  <a:schemeClr val="dk2"/>
                </a:solidFill>
                <a:latin typeface="Lato"/>
                <a:ea typeface="Lato"/>
                <a:cs typeface="Lato"/>
                <a:sym typeface="Lato"/>
              </a:rPr>
              <a:t>In the future, collect even more data to improve neural networks for both high precision and recall</a:t>
            </a:r>
          </a:p>
        </p:txBody>
      </p:sp>
      <p:sp>
        <p:nvSpPr>
          <p:cNvPr id="2" name="Slide Number Placeholder 1">
            <a:extLst>
              <a:ext uri="{FF2B5EF4-FFF2-40B4-BE49-F238E27FC236}">
                <a16:creationId xmlns:a16="http://schemas.microsoft.com/office/drawing/2014/main" id="{99FD806F-D48D-4D2F-8CE9-2E4016D6CD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ctrTitle" idx="4294967295"/>
          </p:nvPr>
        </p:nvSpPr>
        <p:spPr>
          <a:xfrm>
            <a:off x="308700" y="0"/>
            <a:ext cx="65454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a:solidFill>
                  <a:srgbClr val="202124"/>
                </a:solidFill>
              </a:rPr>
              <a:t>Understanding the dataset</a:t>
            </a:r>
            <a:endParaRPr sz="2520">
              <a:solidFill>
                <a:srgbClr val="202124"/>
              </a:solidFill>
            </a:endParaRPr>
          </a:p>
          <a:p>
            <a:pPr marL="0" lvl="0" indent="0" algn="l" rtl="0">
              <a:spcBef>
                <a:spcPts val="0"/>
              </a:spcBef>
              <a:spcAft>
                <a:spcPts val="0"/>
              </a:spcAft>
              <a:buSzPts val="990"/>
              <a:buNone/>
            </a:pPr>
            <a:endParaRPr sz="2520">
              <a:solidFill>
                <a:srgbClr val="202124"/>
              </a:solidFill>
            </a:endParaRPr>
          </a:p>
        </p:txBody>
      </p:sp>
      <p:pic>
        <p:nvPicPr>
          <p:cNvPr id="141" name="Google Shape;141;p21"/>
          <p:cNvPicPr preferRelativeResize="0"/>
          <p:nvPr/>
        </p:nvPicPr>
        <p:blipFill rotWithShape="1">
          <a:blip r:embed="rId3">
            <a:alphaModFix/>
          </a:blip>
          <a:srcRect r="27087"/>
          <a:stretch/>
        </p:blipFill>
        <p:spPr>
          <a:xfrm>
            <a:off x="285450" y="881963"/>
            <a:ext cx="8573101" cy="3804600"/>
          </a:xfrm>
          <a:prstGeom prst="rect">
            <a:avLst/>
          </a:prstGeom>
          <a:noFill/>
          <a:ln w="9525" cap="flat" cmpd="sng">
            <a:solidFill>
              <a:schemeClr val="dk2"/>
            </a:solidFill>
            <a:prstDash val="solid"/>
            <a:round/>
            <a:headEnd type="none" w="sm" len="sm"/>
            <a:tailEnd type="none" w="sm" len="sm"/>
          </a:ln>
        </p:spPr>
      </p:pic>
      <p:pic>
        <p:nvPicPr>
          <p:cNvPr id="142" name="Google Shape;142;p21"/>
          <p:cNvPicPr preferRelativeResize="0"/>
          <p:nvPr/>
        </p:nvPicPr>
        <p:blipFill>
          <a:blip r:embed="rId4">
            <a:alphaModFix/>
          </a:blip>
          <a:stretch>
            <a:fillRect/>
          </a:stretch>
        </p:blipFill>
        <p:spPr>
          <a:xfrm>
            <a:off x="3960150" y="835100"/>
            <a:ext cx="4912350" cy="723175"/>
          </a:xfrm>
          <a:prstGeom prst="rect">
            <a:avLst/>
          </a:prstGeom>
          <a:noFill/>
          <a:ln>
            <a:noFill/>
          </a:ln>
        </p:spPr>
      </p:pic>
      <p:pic>
        <p:nvPicPr>
          <p:cNvPr id="143" name="Google Shape;143;p21"/>
          <p:cNvPicPr preferRelativeResize="0"/>
          <p:nvPr/>
        </p:nvPicPr>
        <p:blipFill>
          <a:blip r:embed="rId5">
            <a:alphaModFix/>
          </a:blip>
          <a:stretch>
            <a:fillRect/>
          </a:stretch>
        </p:blipFill>
        <p:spPr>
          <a:xfrm>
            <a:off x="285450" y="835100"/>
            <a:ext cx="647575" cy="3898324"/>
          </a:xfrm>
          <a:prstGeom prst="rect">
            <a:avLst/>
          </a:prstGeom>
          <a:noFill/>
          <a:ln>
            <a:noFill/>
          </a:ln>
        </p:spPr>
      </p:pic>
      <p:pic>
        <p:nvPicPr>
          <p:cNvPr id="144" name="Google Shape;144;p21"/>
          <p:cNvPicPr preferRelativeResize="0"/>
          <p:nvPr/>
        </p:nvPicPr>
        <p:blipFill>
          <a:blip r:embed="rId6">
            <a:alphaModFix/>
          </a:blip>
          <a:stretch>
            <a:fillRect/>
          </a:stretch>
        </p:blipFill>
        <p:spPr>
          <a:xfrm>
            <a:off x="504075" y="597600"/>
            <a:ext cx="960475" cy="284350"/>
          </a:xfrm>
          <a:prstGeom prst="rect">
            <a:avLst/>
          </a:prstGeom>
          <a:noFill/>
          <a:ln>
            <a:noFill/>
          </a:ln>
        </p:spPr>
      </p:pic>
      <p:sp>
        <p:nvSpPr>
          <p:cNvPr id="145" name="Google Shape;145;p21"/>
          <p:cNvSpPr txBox="1"/>
          <p:nvPr/>
        </p:nvSpPr>
        <p:spPr>
          <a:xfrm>
            <a:off x="1464550" y="389350"/>
            <a:ext cx="20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Target</a:t>
            </a:r>
            <a:endParaRPr sz="2000" b="1"/>
          </a:p>
        </p:txBody>
      </p:sp>
      <p:sp>
        <p:nvSpPr>
          <p:cNvPr id="3" name="Slide Number Placeholder 2">
            <a:extLst>
              <a:ext uri="{FF2B5EF4-FFF2-40B4-BE49-F238E27FC236}">
                <a16:creationId xmlns:a16="http://schemas.microsoft.com/office/drawing/2014/main" id="{0D2D68A7-9FE2-481A-A0EC-076C9951F2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graphicFrame>
        <p:nvGraphicFramePr>
          <p:cNvPr id="5" name="Object 4">
            <a:extLst>
              <a:ext uri="{FF2B5EF4-FFF2-40B4-BE49-F238E27FC236}">
                <a16:creationId xmlns:a16="http://schemas.microsoft.com/office/drawing/2014/main" id="{1EC79E56-AF5C-437A-8778-97454E832835}"/>
              </a:ext>
            </a:extLst>
          </p:cNvPr>
          <p:cNvGraphicFramePr>
            <a:graphicFrameLocks noChangeAspect="1"/>
          </p:cNvGraphicFramePr>
          <p:nvPr>
            <p:extLst>
              <p:ext uri="{D42A27DB-BD31-4B8C-83A1-F6EECF244321}">
                <p14:modId xmlns:p14="http://schemas.microsoft.com/office/powerpoint/2010/main" val="1077882124"/>
              </p:ext>
            </p:extLst>
          </p:nvPr>
        </p:nvGraphicFramePr>
        <p:xfrm>
          <a:off x="7944150" y="66368"/>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7" imgW="914400" imgH="792685" progId="Excel.SheetMacroEnabled.12">
                  <p:embed/>
                </p:oleObj>
              </mc:Choice>
              <mc:Fallback>
                <p:oleObj name="Macro-Enabled Worksheet" showAsIcon="1" r:id="rId7" imgW="914400" imgH="792685" progId="Excel.SheetMacroEnabled.12">
                  <p:embed/>
                  <p:pic>
                    <p:nvPicPr>
                      <p:cNvPr id="0" name=""/>
                      <p:cNvPicPr/>
                      <p:nvPr/>
                    </p:nvPicPr>
                    <p:blipFill>
                      <a:blip r:embed="rId8"/>
                      <a:stretch>
                        <a:fillRect/>
                      </a:stretch>
                    </p:blipFill>
                    <p:spPr>
                      <a:xfrm>
                        <a:off x="7944150" y="66368"/>
                        <a:ext cx="914400" cy="792163"/>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p:nvPr/>
        </p:nvSpPr>
        <p:spPr>
          <a:xfrm>
            <a:off x="262800" y="175750"/>
            <a:ext cx="8881200" cy="12384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GB" sz="2350" b="1">
                <a:latin typeface="Lato"/>
                <a:ea typeface="Lato"/>
                <a:cs typeface="Lato"/>
                <a:sym typeface="Lato"/>
              </a:rPr>
              <a:t>Target Variable</a:t>
            </a:r>
            <a:endParaRPr sz="2350" b="1">
              <a:latin typeface="Lato"/>
              <a:ea typeface="Lato"/>
              <a:cs typeface="Lato"/>
              <a:sym typeface="Lato"/>
            </a:endParaRPr>
          </a:p>
          <a:p>
            <a:pPr marL="0" lvl="0" indent="0" algn="l" rtl="0">
              <a:lnSpc>
                <a:spcPct val="170000"/>
              </a:lnSpc>
              <a:spcBef>
                <a:spcPts val="1200"/>
              </a:spcBef>
              <a:spcAft>
                <a:spcPts val="1200"/>
              </a:spcAft>
              <a:buNone/>
            </a:pPr>
            <a:r>
              <a:rPr lang="en-GB" sz="1850" b="1">
                <a:latin typeface="Lato"/>
                <a:ea typeface="Lato"/>
                <a:cs typeface="Lato"/>
                <a:sym typeface="Lato"/>
              </a:rPr>
              <a:t>Satisfaction:</a:t>
            </a:r>
            <a:r>
              <a:rPr lang="en-GB" sz="1850">
                <a:latin typeface="Lato"/>
                <a:ea typeface="Lato"/>
                <a:cs typeface="Lato"/>
                <a:sym typeface="Lato"/>
              </a:rPr>
              <a:t> Airline satisfaction level </a:t>
            </a:r>
            <a:endParaRPr sz="1850">
              <a:latin typeface="Lato"/>
              <a:ea typeface="Lato"/>
              <a:cs typeface="Lato"/>
              <a:sym typeface="Lato"/>
            </a:endParaRPr>
          </a:p>
        </p:txBody>
      </p:sp>
      <p:pic>
        <p:nvPicPr>
          <p:cNvPr id="151" name="Google Shape;151;p22"/>
          <p:cNvPicPr preferRelativeResize="0"/>
          <p:nvPr/>
        </p:nvPicPr>
        <p:blipFill>
          <a:blip r:embed="rId3">
            <a:alphaModFix/>
          </a:blip>
          <a:stretch>
            <a:fillRect/>
          </a:stretch>
        </p:blipFill>
        <p:spPr>
          <a:xfrm>
            <a:off x="205675" y="1462600"/>
            <a:ext cx="4972951" cy="3424550"/>
          </a:xfrm>
          <a:prstGeom prst="rect">
            <a:avLst/>
          </a:prstGeom>
          <a:noFill/>
          <a:ln>
            <a:noFill/>
          </a:ln>
        </p:spPr>
      </p:pic>
      <p:sp>
        <p:nvSpPr>
          <p:cNvPr id="152" name="Google Shape;152;p22"/>
          <p:cNvSpPr txBox="1"/>
          <p:nvPr/>
        </p:nvSpPr>
        <p:spPr>
          <a:xfrm>
            <a:off x="5178625" y="2223175"/>
            <a:ext cx="3895500" cy="24813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GB" sz="1850" b="1">
                <a:latin typeface="Lato"/>
                <a:ea typeface="Lato"/>
                <a:cs typeface="Lato"/>
                <a:sym typeface="Lato"/>
              </a:rPr>
              <a:t>Key Points:</a:t>
            </a:r>
            <a:endParaRPr sz="1850" b="1">
              <a:latin typeface="Lato"/>
              <a:ea typeface="Lato"/>
              <a:cs typeface="Lato"/>
              <a:sym typeface="Lato"/>
            </a:endParaRPr>
          </a:p>
          <a:p>
            <a:pPr marL="457200" lvl="0" indent="-339725" algn="l" rtl="0">
              <a:lnSpc>
                <a:spcPct val="170000"/>
              </a:lnSpc>
              <a:spcBef>
                <a:spcPts val="1200"/>
              </a:spcBef>
              <a:spcAft>
                <a:spcPts val="0"/>
              </a:spcAft>
              <a:buSzPts val="1750"/>
              <a:buFont typeface="Lato"/>
              <a:buChar char="●"/>
            </a:pPr>
            <a:r>
              <a:rPr lang="en-GB" sz="1750">
                <a:latin typeface="Lato"/>
                <a:ea typeface="Lato"/>
                <a:cs typeface="Lato"/>
                <a:sym typeface="Lato"/>
              </a:rPr>
              <a:t>Dataset appears to be balanced based on Satisfaction response</a:t>
            </a:r>
            <a:endParaRPr sz="1750">
              <a:latin typeface="Lato"/>
              <a:ea typeface="Lato"/>
              <a:cs typeface="Lato"/>
              <a:sym typeface="Lato"/>
            </a:endParaRPr>
          </a:p>
          <a:p>
            <a:pPr marL="457200" lvl="0" indent="-317500" algn="l" rtl="0">
              <a:lnSpc>
                <a:spcPct val="170000"/>
              </a:lnSpc>
              <a:spcBef>
                <a:spcPts val="0"/>
              </a:spcBef>
              <a:spcAft>
                <a:spcPts val="0"/>
              </a:spcAft>
              <a:buSzPts val="1400"/>
              <a:buFont typeface="Lato"/>
              <a:buChar char="●"/>
            </a:pPr>
            <a:r>
              <a:rPr lang="en-GB" sz="1750">
                <a:latin typeface="Lato"/>
                <a:ea typeface="Lato"/>
                <a:cs typeface="Lato"/>
                <a:sym typeface="Lato"/>
              </a:rPr>
              <a:t>‘Neutral/Dissatisfied’ does not necessarily mean dissatisfaction</a:t>
            </a:r>
            <a:r>
              <a:rPr lang="en-GB" sz="1850">
                <a:latin typeface="Lato"/>
                <a:ea typeface="Lato"/>
                <a:cs typeface="Lato"/>
                <a:sym typeface="Lato"/>
              </a:rPr>
              <a:t>.</a:t>
            </a:r>
            <a:endParaRPr sz="1850">
              <a:latin typeface="Lato"/>
              <a:ea typeface="Lato"/>
              <a:cs typeface="Lato"/>
              <a:sym typeface="Lato"/>
            </a:endParaRPr>
          </a:p>
        </p:txBody>
      </p:sp>
      <p:sp>
        <p:nvSpPr>
          <p:cNvPr id="153" name="Google Shape;153;p22"/>
          <p:cNvSpPr txBox="1"/>
          <p:nvPr/>
        </p:nvSpPr>
        <p:spPr>
          <a:xfrm>
            <a:off x="5178625" y="245750"/>
            <a:ext cx="3375000" cy="15915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GB" sz="1850" b="1">
                <a:latin typeface="Lato"/>
                <a:ea typeface="Lato"/>
                <a:cs typeface="Lato"/>
                <a:sym typeface="Lato"/>
              </a:rPr>
              <a:t>Values:</a:t>
            </a:r>
            <a:endParaRPr sz="1850" b="1">
              <a:latin typeface="Lato"/>
              <a:ea typeface="Lato"/>
              <a:cs typeface="Lato"/>
              <a:sym typeface="Lato"/>
            </a:endParaRPr>
          </a:p>
          <a:p>
            <a:pPr marL="457200" lvl="0" indent="-346075" algn="l" rtl="0">
              <a:lnSpc>
                <a:spcPct val="170000"/>
              </a:lnSpc>
              <a:spcBef>
                <a:spcPts val="1200"/>
              </a:spcBef>
              <a:spcAft>
                <a:spcPts val="0"/>
              </a:spcAft>
              <a:buSzPts val="1850"/>
              <a:buFont typeface="Lato"/>
              <a:buAutoNum type="arabicPeriod"/>
            </a:pPr>
            <a:r>
              <a:rPr lang="en-GB" sz="1850">
                <a:latin typeface="Lato"/>
                <a:ea typeface="Lato"/>
                <a:cs typeface="Lato"/>
                <a:sym typeface="Lato"/>
              </a:rPr>
              <a:t>Satisfaction</a:t>
            </a:r>
            <a:endParaRPr sz="1850">
              <a:latin typeface="Lato"/>
              <a:ea typeface="Lato"/>
              <a:cs typeface="Lato"/>
              <a:sym typeface="Lato"/>
            </a:endParaRPr>
          </a:p>
          <a:p>
            <a:pPr marL="457200" lvl="0" indent="-346075" algn="l" rtl="0">
              <a:lnSpc>
                <a:spcPct val="170000"/>
              </a:lnSpc>
              <a:spcBef>
                <a:spcPts val="0"/>
              </a:spcBef>
              <a:spcAft>
                <a:spcPts val="0"/>
              </a:spcAft>
              <a:buSzPts val="1850"/>
              <a:buFont typeface="Lato"/>
              <a:buAutoNum type="arabicPeriod"/>
            </a:pPr>
            <a:r>
              <a:rPr lang="en-GB" sz="1850">
                <a:latin typeface="Lato"/>
                <a:ea typeface="Lato"/>
                <a:cs typeface="Lato"/>
                <a:sym typeface="Lato"/>
              </a:rPr>
              <a:t>Neutral/Dissatisfaction)</a:t>
            </a:r>
            <a:endParaRPr/>
          </a:p>
        </p:txBody>
      </p:sp>
      <p:sp>
        <p:nvSpPr>
          <p:cNvPr id="2" name="Slide Number Placeholder 1">
            <a:extLst>
              <a:ext uri="{FF2B5EF4-FFF2-40B4-BE49-F238E27FC236}">
                <a16:creationId xmlns:a16="http://schemas.microsoft.com/office/drawing/2014/main" id="{540F800B-4B5C-4C9D-ACCA-6696A4EC7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p:nvPr/>
        </p:nvSpPr>
        <p:spPr>
          <a:xfrm>
            <a:off x="443175" y="1"/>
            <a:ext cx="4295700" cy="19191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GB" sz="1850" b="1">
                <a:latin typeface="Lato"/>
                <a:ea typeface="Lato"/>
                <a:cs typeface="Lato"/>
                <a:sym typeface="Lato"/>
              </a:rPr>
              <a:t>Explanatory Variables</a:t>
            </a:r>
            <a:endParaRPr sz="1850" b="1">
              <a:latin typeface="Lato"/>
              <a:ea typeface="Lato"/>
              <a:cs typeface="Lato"/>
              <a:sym typeface="Lato"/>
            </a:endParaRPr>
          </a:p>
          <a:p>
            <a:pPr marL="457200" lvl="0" indent="-346075" algn="l" rtl="0">
              <a:lnSpc>
                <a:spcPct val="170000"/>
              </a:lnSpc>
              <a:spcBef>
                <a:spcPts val="1200"/>
              </a:spcBef>
              <a:spcAft>
                <a:spcPts val="0"/>
              </a:spcAft>
              <a:buSzPts val="1850"/>
              <a:buFont typeface="Lato"/>
              <a:buAutoNum type="alphaUcPeriod"/>
            </a:pPr>
            <a:r>
              <a:rPr lang="en-GB" sz="1850" b="1">
                <a:latin typeface="Lato"/>
                <a:ea typeface="Lato"/>
                <a:cs typeface="Lato"/>
                <a:sym typeface="Lato"/>
              </a:rPr>
              <a:t>Customer Features/Labels</a:t>
            </a:r>
            <a:endParaRPr sz="1850">
              <a:latin typeface="Lato"/>
              <a:ea typeface="Lato"/>
              <a:cs typeface="Lato"/>
              <a:sym typeface="Lato"/>
            </a:endParaRPr>
          </a:p>
          <a:p>
            <a:pPr marL="457200" lvl="0" indent="-346075" algn="l" rtl="0">
              <a:lnSpc>
                <a:spcPct val="115000"/>
              </a:lnSpc>
              <a:spcBef>
                <a:spcPts val="0"/>
              </a:spcBef>
              <a:spcAft>
                <a:spcPts val="0"/>
              </a:spcAft>
              <a:buSzPts val="1850"/>
              <a:buChar char="●"/>
            </a:pPr>
            <a:r>
              <a:rPr lang="en-GB" sz="1850" b="1">
                <a:latin typeface="Lato"/>
                <a:ea typeface="Lato"/>
                <a:cs typeface="Lato"/>
                <a:sym typeface="Lato"/>
              </a:rPr>
              <a:t>Age:</a:t>
            </a:r>
            <a:r>
              <a:rPr lang="en-GB" sz="1850">
                <a:latin typeface="Lato"/>
                <a:ea typeface="Lato"/>
                <a:cs typeface="Lato"/>
                <a:sym typeface="Lato"/>
              </a:rPr>
              <a:t> The actual age of the passengers</a:t>
            </a:r>
            <a:endParaRPr sz="1850">
              <a:latin typeface="Lato"/>
              <a:ea typeface="Lato"/>
              <a:cs typeface="Lato"/>
              <a:sym typeface="Lato"/>
            </a:endParaRPr>
          </a:p>
        </p:txBody>
      </p:sp>
      <p:pic>
        <p:nvPicPr>
          <p:cNvPr id="159" name="Google Shape;159;p23"/>
          <p:cNvPicPr preferRelativeResize="0"/>
          <p:nvPr/>
        </p:nvPicPr>
        <p:blipFill rotWithShape="1">
          <a:blip r:embed="rId3">
            <a:alphaModFix/>
          </a:blip>
          <a:srcRect r="6041"/>
          <a:stretch/>
        </p:blipFill>
        <p:spPr>
          <a:xfrm>
            <a:off x="4848300" y="0"/>
            <a:ext cx="4295700" cy="2659225"/>
          </a:xfrm>
          <a:prstGeom prst="rect">
            <a:avLst/>
          </a:prstGeom>
          <a:noFill/>
          <a:ln>
            <a:noFill/>
          </a:ln>
        </p:spPr>
      </p:pic>
      <p:pic>
        <p:nvPicPr>
          <p:cNvPr id="160" name="Google Shape;160;p23"/>
          <p:cNvPicPr preferRelativeResize="0"/>
          <p:nvPr/>
        </p:nvPicPr>
        <p:blipFill>
          <a:blip r:embed="rId4">
            <a:alphaModFix/>
          </a:blip>
          <a:stretch>
            <a:fillRect/>
          </a:stretch>
        </p:blipFill>
        <p:spPr>
          <a:xfrm>
            <a:off x="184850" y="1919106"/>
            <a:ext cx="4387150" cy="2472144"/>
          </a:xfrm>
          <a:prstGeom prst="rect">
            <a:avLst/>
          </a:prstGeom>
          <a:noFill/>
          <a:ln w="9525" cap="flat" cmpd="sng">
            <a:solidFill>
              <a:schemeClr val="dk2"/>
            </a:solidFill>
            <a:prstDash val="solid"/>
            <a:round/>
            <a:headEnd type="none" w="sm" len="sm"/>
            <a:tailEnd type="none" w="sm" len="sm"/>
          </a:ln>
        </p:spPr>
      </p:pic>
      <p:pic>
        <p:nvPicPr>
          <p:cNvPr id="161" name="Google Shape;161;p23"/>
          <p:cNvPicPr preferRelativeResize="0"/>
          <p:nvPr/>
        </p:nvPicPr>
        <p:blipFill>
          <a:blip r:embed="rId5">
            <a:alphaModFix/>
          </a:blip>
          <a:stretch>
            <a:fillRect/>
          </a:stretch>
        </p:blipFill>
        <p:spPr>
          <a:xfrm>
            <a:off x="4848300" y="2659225"/>
            <a:ext cx="4295700" cy="2472150"/>
          </a:xfrm>
          <a:prstGeom prst="rect">
            <a:avLst/>
          </a:prstGeom>
          <a:noFill/>
          <a:ln>
            <a:noFill/>
          </a:ln>
        </p:spPr>
      </p:pic>
      <p:sp>
        <p:nvSpPr>
          <p:cNvPr id="2" name="Slide Number Placeholder 1">
            <a:extLst>
              <a:ext uri="{FF2B5EF4-FFF2-40B4-BE49-F238E27FC236}">
                <a16:creationId xmlns:a16="http://schemas.microsoft.com/office/drawing/2014/main" id="{231500FA-E020-4218-A8B0-49E9765D89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612900" y="1338146"/>
            <a:ext cx="7918199" cy="3560027"/>
          </a:xfrm>
          <a:prstGeom prst="rect">
            <a:avLst/>
          </a:prstGeom>
          <a:noFill/>
          <a:ln>
            <a:noFill/>
          </a:ln>
        </p:spPr>
      </p:pic>
      <p:sp>
        <p:nvSpPr>
          <p:cNvPr id="167" name="Google Shape;167;p24"/>
          <p:cNvSpPr txBox="1"/>
          <p:nvPr/>
        </p:nvSpPr>
        <p:spPr>
          <a:xfrm>
            <a:off x="243900" y="0"/>
            <a:ext cx="8656200" cy="796800"/>
          </a:xfrm>
          <a:prstGeom prst="rect">
            <a:avLst/>
          </a:prstGeom>
          <a:noFill/>
          <a:ln>
            <a:noFill/>
          </a:ln>
        </p:spPr>
        <p:txBody>
          <a:bodyPr spcFirstLastPara="1" wrap="square" lIns="91425" tIns="91425" rIns="91425" bIns="91425" anchor="t" anchorCtr="0">
            <a:spAutoFit/>
          </a:bodyPr>
          <a:lstStyle/>
          <a:p>
            <a:pPr marL="457200" lvl="0" indent="-346075" algn="l" rtl="0">
              <a:lnSpc>
                <a:spcPct val="115000"/>
              </a:lnSpc>
              <a:spcBef>
                <a:spcPts val="1200"/>
              </a:spcBef>
              <a:spcAft>
                <a:spcPts val="0"/>
              </a:spcAft>
              <a:buSzPts val="1850"/>
              <a:buChar char="●"/>
            </a:pPr>
            <a:r>
              <a:rPr lang="en-GB" sz="1850" b="1">
                <a:latin typeface="Lato"/>
                <a:ea typeface="Lato"/>
                <a:cs typeface="Lato"/>
                <a:sym typeface="Lato"/>
              </a:rPr>
              <a:t>Customer Type:</a:t>
            </a:r>
            <a:r>
              <a:rPr lang="en-GB" sz="1850">
                <a:latin typeface="Lato"/>
                <a:ea typeface="Lato"/>
                <a:cs typeface="Lato"/>
                <a:sym typeface="Lato"/>
              </a:rPr>
              <a:t> The customer type (Returning customer, First-time customer)</a:t>
            </a:r>
            <a:endParaRPr sz="1850">
              <a:latin typeface="Lato"/>
              <a:ea typeface="Lato"/>
              <a:cs typeface="Lato"/>
              <a:sym typeface="Lato"/>
            </a:endParaRPr>
          </a:p>
          <a:p>
            <a:pPr marL="457200" lvl="0" indent="-346075" algn="l" rtl="0">
              <a:lnSpc>
                <a:spcPct val="115000"/>
              </a:lnSpc>
              <a:spcBef>
                <a:spcPts val="0"/>
              </a:spcBef>
              <a:spcAft>
                <a:spcPts val="0"/>
              </a:spcAft>
              <a:buSzPts val="1850"/>
              <a:buFont typeface="Lato"/>
              <a:buChar char="●"/>
            </a:pPr>
            <a:r>
              <a:rPr lang="en-GB" sz="1850" b="1">
                <a:latin typeface="Lato"/>
                <a:ea typeface="Lato"/>
                <a:cs typeface="Lato"/>
                <a:sym typeface="Lato"/>
              </a:rPr>
              <a:t>Gender: </a:t>
            </a:r>
            <a:r>
              <a:rPr lang="en-GB" sz="1850">
                <a:latin typeface="Lato"/>
                <a:ea typeface="Lato"/>
                <a:cs typeface="Lato"/>
                <a:sym typeface="Lato"/>
              </a:rPr>
              <a:t>Gender of the passengers (Female, Male)</a:t>
            </a:r>
            <a:endParaRPr sz="1850">
              <a:latin typeface="Lato"/>
              <a:ea typeface="Lato"/>
              <a:cs typeface="Lato"/>
              <a:sym typeface="Lato"/>
            </a:endParaRPr>
          </a:p>
        </p:txBody>
      </p:sp>
      <p:sp>
        <p:nvSpPr>
          <p:cNvPr id="2" name="Slide Number Placeholder 1">
            <a:extLst>
              <a:ext uri="{FF2B5EF4-FFF2-40B4-BE49-F238E27FC236}">
                <a16:creationId xmlns:a16="http://schemas.microsoft.com/office/drawing/2014/main" id="{1F0B681F-536E-42A5-BD54-9473E65CC7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a:blip r:embed="rId3">
            <a:alphaModFix amt="38000"/>
          </a:blip>
          <a:stretch>
            <a:fillRect/>
          </a:stretch>
        </p:blipFill>
        <p:spPr>
          <a:xfrm>
            <a:off x="1" y="0"/>
            <a:ext cx="9144001" cy="6006354"/>
          </a:xfrm>
          <a:prstGeom prst="rect">
            <a:avLst/>
          </a:prstGeom>
          <a:noFill/>
          <a:ln>
            <a:noFill/>
          </a:ln>
        </p:spPr>
      </p:pic>
      <p:sp>
        <p:nvSpPr>
          <p:cNvPr id="173" name="Google Shape;173;p25"/>
          <p:cNvSpPr txBox="1"/>
          <p:nvPr/>
        </p:nvSpPr>
        <p:spPr>
          <a:xfrm>
            <a:off x="160950" y="110850"/>
            <a:ext cx="8822100" cy="40548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GB" sz="1850" b="1">
                <a:solidFill>
                  <a:schemeClr val="dk2"/>
                </a:solidFill>
                <a:latin typeface="Lato"/>
                <a:ea typeface="Lato"/>
                <a:cs typeface="Lato"/>
                <a:sym typeface="Lato"/>
              </a:rPr>
              <a:t>B. Trip Features/Labels</a:t>
            </a:r>
            <a:endParaRPr sz="1850" b="1">
              <a:solidFill>
                <a:schemeClr val="dk2"/>
              </a:solidFill>
              <a:latin typeface="Lato"/>
              <a:ea typeface="Lato"/>
              <a:cs typeface="Lato"/>
              <a:sym typeface="Lato"/>
            </a:endParaRPr>
          </a:p>
          <a:p>
            <a:pPr marL="457200" lvl="0" indent="-346075" algn="l" rtl="0">
              <a:lnSpc>
                <a:spcPct val="115000"/>
              </a:lnSpc>
              <a:spcBef>
                <a:spcPts val="1200"/>
              </a:spcBef>
              <a:spcAft>
                <a:spcPts val="0"/>
              </a:spcAft>
              <a:buClr>
                <a:schemeClr val="dk2"/>
              </a:buClr>
              <a:buSzPts val="1850"/>
              <a:buFont typeface="Lato"/>
              <a:buChar char="●"/>
            </a:pPr>
            <a:r>
              <a:rPr lang="en-GB" sz="1850" b="1">
                <a:solidFill>
                  <a:schemeClr val="dk2"/>
                </a:solidFill>
                <a:latin typeface="Lato"/>
                <a:ea typeface="Lato"/>
                <a:cs typeface="Lato"/>
                <a:sym typeface="Lato"/>
              </a:rPr>
              <a:t>Type of Travel:</a:t>
            </a:r>
            <a:r>
              <a:rPr lang="en-GB" sz="1850">
                <a:solidFill>
                  <a:schemeClr val="dk2"/>
                </a:solidFill>
                <a:latin typeface="Lato"/>
                <a:ea typeface="Lato"/>
                <a:cs typeface="Lato"/>
                <a:sym typeface="Lato"/>
              </a:rPr>
              <a:t> Purpose of the flight of the passengers (Personal Travel, Business Travel)</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Class:</a:t>
            </a:r>
            <a:r>
              <a:rPr lang="en-GB" sz="1850">
                <a:solidFill>
                  <a:schemeClr val="dk2"/>
                </a:solidFill>
                <a:latin typeface="Lato"/>
                <a:ea typeface="Lato"/>
                <a:cs typeface="Lato"/>
                <a:sym typeface="Lato"/>
              </a:rPr>
              <a:t> Travel class in the plane of the passengers (Business, Eco, Eco Plus)</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Flight distance:</a:t>
            </a:r>
            <a:r>
              <a:rPr lang="en-GB" sz="1850">
                <a:solidFill>
                  <a:schemeClr val="dk2"/>
                </a:solidFill>
                <a:latin typeface="Lato"/>
                <a:ea typeface="Lato"/>
                <a:cs typeface="Lato"/>
                <a:sym typeface="Lato"/>
              </a:rPr>
              <a:t> The flight distance of this journey</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Departure/Arrival time convenient:</a:t>
            </a:r>
            <a:r>
              <a:rPr lang="en-GB" sz="1850">
                <a:solidFill>
                  <a:schemeClr val="dk2"/>
                </a:solidFill>
                <a:latin typeface="Lato"/>
                <a:ea typeface="Lato"/>
                <a:cs typeface="Lato"/>
                <a:sym typeface="Lato"/>
              </a:rPr>
              <a:t> Satisfaction level of Departure/Arrival time convenient</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Ease of Online booking</a:t>
            </a:r>
            <a:r>
              <a:rPr lang="en-GB" sz="1850">
                <a:solidFill>
                  <a:schemeClr val="dk2"/>
                </a:solidFill>
                <a:latin typeface="Lato"/>
                <a:ea typeface="Lato"/>
                <a:cs typeface="Lato"/>
                <a:sym typeface="Lato"/>
              </a:rPr>
              <a:t>: Satisfaction level of online booking</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Gate location:</a:t>
            </a:r>
            <a:r>
              <a:rPr lang="en-GB" sz="1850">
                <a:solidFill>
                  <a:schemeClr val="dk2"/>
                </a:solidFill>
                <a:latin typeface="Lato"/>
                <a:ea typeface="Lato"/>
                <a:cs typeface="Lato"/>
                <a:sym typeface="Lato"/>
              </a:rPr>
              <a:t> Satisfaction level of Gate location</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Departure Delay in Minutes:</a:t>
            </a:r>
            <a:r>
              <a:rPr lang="en-GB" sz="1850">
                <a:solidFill>
                  <a:schemeClr val="dk2"/>
                </a:solidFill>
                <a:latin typeface="Lato"/>
                <a:ea typeface="Lato"/>
                <a:cs typeface="Lato"/>
                <a:sym typeface="Lato"/>
              </a:rPr>
              <a:t> Minutes delayed when departure</a:t>
            </a:r>
            <a:endParaRPr sz="1850">
              <a:solidFill>
                <a:schemeClr val="dk2"/>
              </a:solidFill>
              <a:latin typeface="Lato"/>
              <a:ea typeface="Lato"/>
              <a:cs typeface="Lato"/>
              <a:sym typeface="Lato"/>
            </a:endParaRPr>
          </a:p>
          <a:p>
            <a:pPr marL="457200" lvl="0" indent="-346075" algn="l" rtl="0">
              <a:lnSpc>
                <a:spcPct val="115000"/>
              </a:lnSpc>
              <a:spcBef>
                <a:spcPts val="0"/>
              </a:spcBef>
              <a:spcAft>
                <a:spcPts val="0"/>
              </a:spcAft>
              <a:buClr>
                <a:schemeClr val="dk2"/>
              </a:buClr>
              <a:buSzPts val="1850"/>
              <a:buFont typeface="Lato"/>
              <a:buChar char="●"/>
            </a:pPr>
            <a:r>
              <a:rPr lang="en-GB" sz="1850" b="1">
                <a:solidFill>
                  <a:schemeClr val="dk2"/>
                </a:solidFill>
                <a:latin typeface="Lato"/>
                <a:ea typeface="Lato"/>
                <a:cs typeface="Lato"/>
                <a:sym typeface="Lato"/>
              </a:rPr>
              <a:t>Arrival Delay in Minutes</a:t>
            </a:r>
            <a:r>
              <a:rPr lang="en-GB" sz="1850">
                <a:solidFill>
                  <a:schemeClr val="dk2"/>
                </a:solidFill>
                <a:latin typeface="Lato"/>
                <a:ea typeface="Lato"/>
                <a:cs typeface="Lato"/>
                <a:sym typeface="Lato"/>
              </a:rPr>
              <a:t>: Minutes delayed when Arrival</a:t>
            </a:r>
            <a:endParaRPr sz="1850">
              <a:solidFill>
                <a:schemeClr val="dk2"/>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9B0DE660-71BF-44DB-A362-8ABBC682EB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rotWithShape="1">
          <a:blip r:embed="rId3">
            <a:alphaModFix/>
          </a:blip>
          <a:srcRect l="929" t="1667" r="1252" b="2482"/>
          <a:stretch/>
        </p:blipFill>
        <p:spPr>
          <a:xfrm>
            <a:off x="234325" y="456950"/>
            <a:ext cx="8646699" cy="4194450"/>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16F01C24-3B41-4F49-A24E-238474628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1077</Words>
  <Application>Microsoft Macintosh PowerPoint</Application>
  <PresentationFormat>On-screen Show (16:9)</PresentationFormat>
  <Paragraphs>194</Paragraphs>
  <Slides>39</Slides>
  <Notes>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Calibri</vt:lpstr>
      <vt:lpstr>Bree Serif</vt:lpstr>
      <vt:lpstr>Lato</vt:lpstr>
      <vt:lpstr>Raleway</vt:lpstr>
      <vt:lpstr>Montserrat</vt:lpstr>
      <vt:lpstr>Arial</vt:lpstr>
      <vt:lpstr>Streamline</vt:lpstr>
      <vt:lpstr>Macro-Enabled Worksheet</vt:lpstr>
      <vt:lpstr>Predicting Satisfaction of  Airline Passengers</vt:lpstr>
      <vt:lpstr>How does our Model help?</vt:lpstr>
      <vt:lpstr>PowerPoint Presentation</vt:lpstr>
      <vt:lpstr>Understanding the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PCA</vt:lpstr>
      <vt:lpstr>PowerPoint Presentation</vt:lpstr>
      <vt:lpstr>PowerPoint Presentation</vt:lpstr>
      <vt:lpstr>Observation Exclusion</vt:lpstr>
      <vt:lpstr>Dealing with ‘Missing Values’</vt:lpstr>
      <vt:lpstr>Logistic Regression Model</vt:lpstr>
      <vt:lpstr>Logistic Regression</vt:lpstr>
      <vt:lpstr>Decision Tree</vt:lpstr>
      <vt:lpstr>PowerPoint Presentation</vt:lpstr>
      <vt:lpstr>Feature Selection</vt:lpstr>
      <vt:lpstr>XGboost model</vt:lpstr>
      <vt:lpstr>Gridsearch</vt:lpstr>
      <vt:lpstr>Sorting by Mean Validation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Satisfaction of  Airline Passengers</dc:title>
  <cp:lastModifiedBy>Polasanapalli, Sri Dhatri</cp:lastModifiedBy>
  <cp:revision>12</cp:revision>
  <dcterms:modified xsi:type="dcterms:W3CDTF">2023-06-08T18:43:21Z</dcterms:modified>
</cp:coreProperties>
</file>